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49" r:id="rId58"/>
    <p:sldId id="350" r:id="rId59"/>
    <p:sldId id="351" r:id="rId60"/>
    <p:sldId id="312" r:id="rId61"/>
    <p:sldId id="313" r:id="rId62"/>
    <p:sldId id="315" r:id="rId63"/>
    <p:sldId id="314" r:id="rId64"/>
    <p:sldId id="317" r:id="rId65"/>
    <p:sldId id="316" r:id="rId66"/>
    <p:sldId id="318" r:id="rId67"/>
    <p:sldId id="319" r:id="rId68"/>
    <p:sldId id="320" r:id="rId69"/>
    <p:sldId id="321" r:id="rId70"/>
    <p:sldId id="322" r:id="rId71"/>
    <p:sldId id="325" r:id="rId72"/>
    <p:sldId id="323" r:id="rId73"/>
    <p:sldId id="324" r:id="rId74"/>
    <p:sldId id="326" r:id="rId75"/>
    <p:sldId id="327" r:id="rId76"/>
    <p:sldId id="328" r:id="rId77"/>
    <p:sldId id="329" r:id="rId78"/>
    <p:sldId id="330" r:id="rId79"/>
    <p:sldId id="331" r:id="rId80"/>
    <p:sldId id="332" r:id="rId81"/>
    <p:sldId id="333" r:id="rId82"/>
    <p:sldId id="334" r:id="rId83"/>
    <p:sldId id="336" r:id="rId84"/>
    <p:sldId id="335"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311" autoAdjust="0"/>
  </p:normalViewPr>
  <p:slideViewPr>
    <p:cSldViewPr snapToGrid="0">
      <p:cViewPr varScale="1">
        <p:scale>
          <a:sx n="48" d="100"/>
          <a:sy n="48" d="100"/>
        </p:scale>
        <p:origin x="53" y="5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B2DFA-2267-4083-8E78-674766C2872E}" type="datetimeFigureOut">
              <a:rPr lang="LID4096" smtClean="0"/>
              <a:t>11/18/2025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F8390C-9059-4BBE-B3FF-5C476D43EF23}" type="slidenum">
              <a:rPr lang="LID4096" smtClean="0"/>
              <a:t>‹#›</a:t>
            </a:fld>
            <a:endParaRPr lang="LID4096"/>
          </a:p>
        </p:txBody>
      </p:sp>
    </p:spTree>
    <p:extLst>
      <p:ext uri="{BB962C8B-B14F-4D97-AF65-F5344CB8AC3E}">
        <p14:creationId xmlns:p14="http://schemas.microsoft.com/office/powerpoint/2010/main" val="3523899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1</a:t>
            </a:fld>
            <a:endParaRPr lang="LID4096"/>
          </a:p>
        </p:txBody>
      </p:sp>
    </p:spTree>
    <p:extLst>
      <p:ext uri="{BB962C8B-B14F-4D97-AF65-F5344CB8AC3E}">
        <p14:creationId xmlns:p14="http://schemas.microsoft.com/office/powerpoint/2010/main" val="3359206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Sinds 1991 bestaat er een internationaal aanvaarde standaard voor de kwaliteitsnormen en werkingseisen waaraan de verschillende bekabelingstypes moeten voldoen voor netwerken. Die norm werd in 1995 herzien en staat bekend onder de naam Commercial Building Telecommunications Cabling Standard (ANSI/TIA/EIA-T568). Bekabeling die aan deze norm voldoet, garandeert een levensduur van minstens 10 jaar.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10</a:t>
            </a:fld>
            <a:endParaRPr lang="LID4096"/>
          </a:p>
        </p:txBody>
      </p:sp>
    </p:spTree>
    <p:extLst>
      <p:ext uri="{BB962C8B-B14F-4D97-AF65-F5344CB8AC3E}">
        <p14:creationId xmlns:p14="http://schemas.microsoft.com/office/powerpoint/2010/main" val="1510313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In 2011 werd een Europese bepaling aangenomen voor de brandveiligheid en produc-tiekwaliteit van alle soorten bekabeling die in gebouwen wordt gebruikt. Die bepaling heet CPR (Construction Products Regulation) en moet verhinderen dat kabels van een minderwaardige kwaliteit een brand kunnen veroorzaken.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11</a:t>
            </a:fld>
            <a:endParaRPr lang="LID4096"/>
          </a:p>
        </p:txBody>
      </p:sp>
    </p:spTree>
    <p:extLst>
      <p:ext uri="{BB962C8B-B14F-4D97-AF65-F5344CB8AC3E}">
        <p14:creationId xmlns:p14="http://schemas.microsoft.com/office/powerpoint/2010/main" val="3504238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Vanwege de lagere transportsnelheid en de kwetsbaarheid wordt coaxiale kabel (meestal afgekort tot coaxkabel) niet meer vaak gebruikt voor lokale netwerken.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coaxiale kabel bestaat uit een koperen kern, omgeven door isolatiemateriaal (PVC of Teflon) waarrond een geleidende mantel is aangebracht. Deze isolatie is gevat in een geleider in de vorm van een dicht vlechtwerk. Dit vlechtwerk voorkomt elektromagnetische interferentie van verlichting, motoren, computers, elektrische toestellen, enz. Er bestaan twee soorten coaxiale kabels.</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12</a:t>
            </a:fld>
            <a:endParaRPr lang="LID4096"/>
          </a:p>
        </p:txBody>
      </p:sp>
    </p:spTree>
    <p:extLst>
      <p:ext uri="{BB962C8B-B14F-4D97-AF65-F5344CB8AC3E}">
        <p14:creationId xmlns:p14="http://schemas.microsoft.com/office/powerpoint/2010/main" val="1892517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Thinnet coax (technische specificatie 10Base-2) is een buigzame RG-58-kabel met een doorsnede van 0,25 inch (6,35 mm). Zonder versterking is het maximale bereik van de kabel 185 meter. De maximale overdrachtssnelheid is afhankelijk van de lengte van de kabel. Hoe korter de kabel, hoe groter de overdrachtssnelheid. Die bedraagt maximaal 10 Mbit/s.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Thicknet coax (10Base-5) is een minder buigzame RG-62-kabel van 0,5 inch (12,7 mm).</a:t>
            </a:r>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Deze kabelsoort wordt vooral gebruikt als backbone om verschillende netwerken over een afstand van enkele honderden meters (maximaal 2,5 km) met elkaar te verbinden. De maximale overdrachtssnelheid bedraagt eveneens 10 Mbit/s.</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13</a:t>
            </a:fld>
            <a:endParaRPr lang="LID4096"/>
          </a:p>
        </p:txBody>
      </p:sp>
    </p:spTree>
    <p:extLst>
      <p:ext uri="{BB962C8B-B14F-4D97-AF65-F5344CB8AC3E}">
        <p14:creationId xmlns:p14="http://schemas.microsoft.com/office/powerpoint/2010/main" val="352782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Indien verschillende coaxkabels tegen elkaar aan worden gelegd, kan crosstalk optreden. Dat is een probleem waarbij het signaal van de ene kabel de andere beïnvloedt. Soms wordt dit wel eens voorgesteld alsof het signaal van de ene kabel volledig wordt overgenomen door de andere, maar dit klopt niet. Wel leidt crosstalk tot een vervorming van het signaal, wat bij overdracht van digitale gegevens tot zoveel gegevensverlies leidt dat de communicatie onmogelijk wordt.</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14</a:t>
            </a:fld>
            <a:endParaRPr lang="LID4096"/>
          </a:p>
        </p:txBody>
      </p:sp>
    </p:spTree>
    <p:extLst>
      <p:ext uri="{BB962C8B-B14F-4D97-AF65-F5344CB8AC3E}">
        <p14:creationId xmlns:p14="http://schemas.microsoft.com/office/powerpoint/2010/main" val="3213168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Twisted pair bestaat uit twee geïsoleerde koperdraden van ongeveer 1 mm dikte, die spiraalgewijs om elkaar gewonden om zijn om elektromagnetische interferentie tegen te gaan. Het aantal omwikkelingen per meter is afhankelijk van de categorie van de kabel. Hoe groter dat aantal, hoe kleiner de kans is op crosstalk. In een twisted pair kabel voor telefonie zijn er twee paren voorzien, een twisted pair-kabel computernetwerken heeft er vier. Gegevenstransport over een dergelijke kabel is beperkt tot 100 meter. Er bestaan vier soorten twisted pair kabels voor netwerken:</a:t>
            </a:r>
          </a:p>
          <a:p>
            <a:endParaRPr lang="nl-BE" dirty="0"/>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15</a:t>
            </a:fld>
            <a:endParaRPr lang="LID4096"/>
          </a:p>
        </p:txBody>
      </p:sp>
    </p:spTree>
    <p:extLst>
      <p:ext uri="{BB962C8B-B14F-4D97-AF65-F5344CB8AC3E}">
        <p14:creationId xmlns:p14="http://schemas.microsoft.com/office/powerpoint/2010/main" val="2804344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r>
              <a:rPr lang="nl-BE" dirty="0"/>
              <a:t>UTP (unshielded twisted pair) is een niet-afgeschermde gevlochten koperdraad, vergelijkbaar met een gewone telefoondraad. Ze is de algemeen gebruikte standaardkabel voor lokale netwerken.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16</a:t>
            </a:fld>
            <a:endParaRPr lang="LID4096"/>
          </a:p>
        </p:txBody>
      </p:sp>
    </p:spTree>
    <p:extLst>
      <p:ext uri="{BB962C8B-B14F-4D97-AF65-F5344CB8AC3E}">
        <p14:creationId xmlns:p14="http://schemas.microsoft.com/office/powerpoint/2010/main" val="4249843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Bij STP (shielded twisted pair) zijn de aderparen afgeschermd door een metalen mantel, vervaardigd uit een soort aluminiumfolie. Dit voorkomt storingen op de paren door bronnen buiten de kabel. Deze soort kabel is duurder dan UTP en wordt vooral gebruikt in omgevingen waar er heel wat interferentie mogelijk is, zoals in ziekenhuizen en in industriële omgevingen. Dit type van kabel werd eveneens gebruikt in token-ring netwerken als alternatief voor coaxkabel.</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17</a:t>
            </a:fld>
            <a:endParaRPr lang="LID4096"/>
          </a:p>
        </p:txBody>
      </p:sp>
    </p:spTree>
    <p:extLst>
      <p:ext uri="{BB962C8B-B14F-4D97-AF65-F5344CB8AC3E}">
        <p14:creationId xmlns:p14="http://schemas.microsoft.com/office/powerpoint/2010/main" val="1044231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FTP (foiled twisted pair) is een gewone UTP-kabel waarbij rond de vier aderparen samen een beschermende folie is aangebracht om magnetische interferentie van buitenaf tegen te gaan – iets minder efficiënt dan bij STP, maar ze kunnen goedkoper geproduceerd worden.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18</a:t>
            </a:fld>
            <a:endParaRPr lang="LID4096"/>
          </a:p>
        </p:txBody>
      </p:sp>
    </p:spTree>
    <p:extLst>
      <p:ext uri="{BB962C8B-B14F-4D97-AF65-F5344CB8AC3E}">
        <p14:creationId xmlns:p14="http://schemas.microsoft.com/office/powerpoint/2010/main" val="172590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SFTP (shielded foiled twisted pair) is een combinatie van STP en FTP en heeft dus een afscherming voor elk paar apart en een afscherming voor de hele kabel.</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19</a:t>
            </a:fld>
            <a:endParaRPr lang="LID4096"/>
          </a:p>
        </p:txBody>
      </p:sp>
    </p:spTree>
    <p:extLst>
      <p:ext uri="{BB962C8B-B14F-4D97-AF65-F5344CB8AC3E}">
        <p14:creationId xmlns:p14="http://schemas.microsoft.com/office/powerpoint/2010/main" val="1804536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netwerkkaart (ook: network adapter, NC, network card, networking interface, NIC, network interface card) vormt de brug tussen een computer en het netwerk. Niet alleen zorgt de netwerkkaart voor een fysieke aansluiting, maar ook voor de identifi-catie van de computer op het netwerk. Het MAC-adres, het unieke identificatienum-mer van een netwerkcomponent, bevindt zich immers op een ROM-chip van de net-werkinterface. Dat betekent dat een computer die beschikt over twee netwerkkaar-ten twee MAC-adressen heeft.</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2</a:t>
            </a:fld>
            <a:endParaRPr lang="LID4096"/>
          </a:p>
        </p:txBody>
      </p:sp>
    </p:spTree>
    <p:extLst>
      <p:ext uri="{BB962C8B-B14F-4D97-AF65-F5344CB8AC3E}">
        <p14:creationId xmlns:p14="http://schemas.microsoft.com/office/powerpoint/2010/main" val="4143154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Twisted pair-kabels zijn in verschillende kwaliteitsklassen of categorieën beschikbaar, afhankelijk van het gebruik en van de overdrachtssnelheid. De standaarden voor die verschillende klassen werden vastgelegd door de EIA (Electronic Industries Association) en de TIA (Telecommunications Industries Association).</a:t>
            </a:r>
          </a:p>
          <a:p>
            <a:endParaRPr lang="nl-BE" dirty="0"/>
          </a:p>
          <a:p>
            <a:pPr marL="171450" indent="-171450">
              <a:buFont typeface="Arial" panose="020B0604020202020204" pitchFamily="34" charset="0"/>
              <a:buChar char="•"/>
            </a:pPr>
            <a:r>
              <a:rPr lang="nl-BE" dirty="0"/>
              <a:t>CAT1:  kabels voor het transport van spraaksignalen in oude telefoonsystemen. Kabels van deze categorie zijn niet geschikt voor datacommunicatie.</a:t>
            </a:r>
          </a:p>
          <a:p>
            <a:pPr marL="171450" indent="-171450">
              <a:buFont typeface="Arial" panose="020B0604020202020204" pitchFamily="34" charset="0"/>
              <a:buChar char="•"/>
            </a:pPr>
            <a:r>
              <a:rPr lang="nl-BE" dirty="0"/>
              <a:t>CAT2: kabels die geschikt zijn voor gegevensoverdracht aan een relatief lage snelheid (4 Mbit/s) en gebruikt op oudere token-ring en token-bus netwerken.</a:t>
            </a:r>
          </a:p>
          <a:p>
            <a:pPr marL="171450" indent="-171450">
              <a:buFont typeface="Arial" panose="020B0604020202020204" pitchFamily="34" charset="0"/>
              <a:buChar char="•"/>
            </a:pPr>
            <a:r>
              <a:rPr lang="nl-BE" dirty="0"/>
              <a:t>CAT3: ook gekend als voice-grade; geschikt voor overdrachtssnelheden tot 10 Mbit/s en veel gebruikt voor oudere Ethernet 10-base T-netwerken.</a:t>
            </a:r>
          </a:p>
          <a:p>
            <a:pPr marL="171450" indent="-171450">
              <a:buFont typeface="Arial" panose="020B0604020202020204" pitchFamily="34" charset="0"/>
              <a:buChar char="•"/>
            </a:pPr>
            <a:r>
              <a:rPr lang="nl-BE" dirty="0"/>
              <a:t>CAT4: kabel die geschikt is voor overdrachtssnelheden tot 16 Mbit/s en eveneens in oudere Ethernet en token-based netwerken gebruikt werd.</a:t>
            </a:r>
          </a:p>
          <a:p>
            <a:pPr marL="171450" indent="-171450">
              <a:buFont typeface="Arial" panose="020B0604020202020204" pitchFamily="34" charset="0"/>
              <a:buChar char="•"/>
            </a:pPr>
            <a:r>
              <a:rPr lang="nl-BE" dirty="0"/>
              <a:t>CAT5: de standaard kabel voor Ethernet 100Base-T met overdrachtssnelheden tot 100 Mbit/s.</a:t>
            </a:r>
          </a:p>
          <a:p>
            <a:pPr marL="171450" indent="-171450">
              <a:buFont typeface="Arial" panose="020B0604020202020204" pitchFamily="34" charset="0"/>
              <a:buChar char="•"/>
            </a:pPr>
            <a:r>
              <a:rPr lang="nl-BE" dirty="0"/>
              <a:t>CAT5E: een op categorie 5 gebaseerd kabeltype dat aangepast werd om ook gigabit Ethernet toe te laten.</a:t>
            </a:r>
          </a:p>
          <a:p>
            <a:pPr marL="171450" indent="-171450">
              <a:buFont typeface="Arial" panose="020B0604020202020204" pitchFamily="34" charset="0"/>
              <a:buChar char="•"/>
            </a:pPr>
            <a:r>
              <a:rPr lang="nl-BE" dirty="0"/>
              <a:t>CAT6: speciaal ontwikkeld voor gigabit Ethernet met minder signaalverlies dan de categorie 5E op langere afstanden.</a:t>
            </a:r>
          </a:p>
          <a:p>
            <a:pPr marL="171450" indent="-171450">
              <a:buFont typeface="Arial" panose="020B0604020202020204" pitchFamily="34" charset="0"/>
              <a:buChar char="•"/>
            </a:pPr>
            <a:r>
              <a:rPr lang="nl-BE" dirty="0"/>
              <a:t>CAT6A: een op categorie 6 gebaseerd kabeltype dat aangepast werd om ook 10 gigabit Ethernet toe te laten.</a:t>
            </a:r>
          </a:p>
          <a:p>
            <a:pPr marL="171450" indent="-171450">
              <a:buFont typeface="Arial" panose="020B0604020202020204" pitchFamily="34" charset="0"/>
              <a:buChar char="•"/>
            </a:pPr>
            <a:r>
              <a:rPr lang="nl-BE" dirty="0"/>
              <a:t>CAT7: speciaal ontwikkeld voor 10 gigabit Ethernet waarbij de vier paren apart afgeschermd worden (STP) en de gehele kabel eveneens afgeschermd wordt (FTP).</a:t>
            </a:r>
          </a:p>
          <a:p>
            <a:pPr marL="171450" indent="-171450">
              <a:buFont typeface="Arial" panose="020B0604020202020204" pitchFamily="34" charset="0"/>
              <a:buChar char="•"/>
            </a:pPr>
            <a:r>
              <a:rPr lang="nl-BE" dirty="0"/>
              <a:t>CAT8: speciaal ontwikkeld voor 40 gigabit Ethernet waarbij steeds gebruik gemaakt wordt van SFTP-kabel.</a:t>
            </a:r>
          </a:p>
          <a:p>
            <a:endParaRPr lang="nl-BE" dirty="0"/>
          </a:p>
        </p:txBody>
      </p:sp>
      <p:sp>
        <p:nvSpPr>
          <p:cNvPr id="4" name="Slide Number Placeholder 3"/>
          <p:cNvSpPr>
            <a:spLocks noGrp="1"/>
          </p:cNvSpPr>
          <p:nvPr>
            <p:ph type="sldNum" sz="quarter" idx="5"/>
          </p:nvPr>
        </p:nvSpPr>
        <p:spPr/>
        <p:txBody>
          <a:bodyPr/>
          <a:lstStyle/>
          <a:p>
            <a:fld id="{00F8390C-9059-4BBE-B3FF-5C476D43EF23}" type="slidenum">
              <a:rPr lang="LID4096" smtClean="0"/>
              <a:t>20</a:t>
            </a:fld>
            <a:endParaRPr lang="LID4096"/>
          </a:p>
        </p:txBody>
      </p:sp>
    </p:spTree>
    <p:extLst>
      <p:ext uri="{BB962C8B-B14F-4D97-AF65-F5344CB8AC3E}">
        <p14:creationId xmlns:p14="http://schemas.microsoft.com/office/powerpoint/2010/main" val="3238994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8 draden in een twisted pair kabel horen volledig te zijn vervaardigd uit koper. Sommige fabrikanten gebruiken echter aluminium (CCA of copper clad aluminium) of staal (CCS of copper clad steel), waarover dan een dun koperlaagje wordt aangebracht. Dit soort kabels zijn goedkoper maar geleiden heel wat minder goed. Dat heeft een zeer negatieve impact op verbindingen die over wat langere kabels lopen. Je vermijdt ze daarom beter.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21</a:t>
            </a:fld>
            <a:endParaRPr lang="LID4096"/>
          </a:p>
        </p:txBody>
      </p:sp>
    </p:spTree>
    <p:extLst>
      <p:ext uri="{BB962C8B-B14F-4D97-AF65-F5344CB8AC3E}">
        <p14:creationId xmlns:p14="http://schemas.microsoft.com/office/powerpoint/2010/main" val="2607592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twisted pair-kabel wordt met een netwerkcomponent (netwerkkaart, switch, router, …) verbonden door middel van een RJ-45 stekker. RJ staat voor “Registered Jack”, een benaming die gebruikt wordt voor dit type van stekkers voor telecommunicatiedoeleinden.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22</a:t>
            </a:fld>
            <a:endParaRPr lang="LID4096"/>
          </a:p>
        </p:txBody>
      </p:sp>
    </p:spTree>
    <p:extLst>
      <p:ext uri="{BB962C8B-B14F-4D97-AF65-F5344CB8AC3E}">
        <p14:creationId xmlns:p14="http://schemas.microsoft.com/office/powerpoint/2010/main" val="348803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Twisted pair kabels worden in heel wat verschillende kleuren verkocht. Dat geeft mogelijkheden om aansluitingen naar verschillende subnetten of VLAN’s elk een eigen kleur van kabel te geven. Op die manier is het in een switch rack, waar heel veel kabels samen komen, onmiddellijk duidelijk tot welk deelnetwerk een bepaalde verbinding behoort. Die praktijk heet cable color coding.</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23</a:t>
            </a:fld>
            <a:endParaRPr lang="LID4096"/>
          </a:p>
        </p:txBody>
      </p:sp>
    </p:spTree>
    <p:extLst>
      <p:ext uri="{BB962C8B-B14F-4D97-AF65-F5344CB8AC3E}">
        <p14:creationId xmlns:p14="http://schemas.microsoft.com/office/powerpoint/2010/main" val="235288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Bij glasvezelkabel (fiber optic cable) wordt er geen elektrisch signaal over de kabel verstuurd, maar worden de binaire waarden 1 en 0 omgezet in optische signalen – licht dus. </a:t>
            </a:r>
          </a:p>
          <a:p>
            <a:endParaRPr lang="nl-BE" dirty="0"/>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24</a:t>
            </a:fld>
            <a:endParaRPr lang="LID4096"/>
          </a:p>
        </p:txBody>
      </p:sp>
    </p:spTree>
    <p:extLst>
      <p:ext uri="{BB962C8B-B14F-4D97-AF65-F5344CB8AC3E}">
        <p14:creationId xmlns:p14="http://schemas.microsoft.com/office/powerpoint/2010/main" val="2277165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Daardoor is glasvezelkabel ongevoelig voor elektromagnetische interferentie en wordt ze vaak ingezet in industriële omgevingen waar de kans op dergelijke interferentie groot is, zoals in de buurt van hoogspanningscabines. </a:t>
            </a:r>
          </a:p>
          <a:p>
            <a:endParaRPr lang="nl-BE" dirty="0"/>
          </a:p>
          <a:p>
            <a:r>
              <a:rPr lang="nl-BE" dirty="0"/>
              <a:t>Bovendien is het daardoor fysiek onmogelijk om illegaal gegevens af te tappen van een glasvezelkabel omdat die daarvoor zou moeten onderbroken worden, wat onmiddellijk opgemerkt wordt.</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Er kunnen overdrachtssnelheden tot 10 Gbit/s over afstanden van enkele kilometers ver bereikt worden.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25</a:t>
            </a:fld>
            <a:endParaRPr lang="LID4096"/>
          </a:p>
        </p:txBody>
      </p:sp>
    </p:spTree>
    <p:extLst>
      <p:ext uri="{BB962C8B-B14F-4D97-AF65-F5344CB8AC3E}">
        <p14:creationId xmlns:p14="http://schemas.microsoft.com/office/powerpoint/2010/main" val="4203070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Nadelen van glasvezel zijn de hoge productiekostprijs en het feit dat een kabelbreuk zeer moeilijk te herstellen is. Werken aan een glasvezelkabel is trouwens echt specialistenwerk, dat niet voor de doorsnee netwerkbeheerder weggelegd is.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26</a:t>
            </a:fld>
            <a:endParaRPr lang="LID4096"/>
          </a:p>
        </p:txBody>
      </p:sp>
    </p:spTree>
    <p:extLst>
      <p:ext uri="{BB962C8B-B14F-4D97-AF65-F5344CB8AC3E}">
        <p14:creationId xmlns:p14="http://schemas.microsoft.com/office/powerpoint/2010/main" val="2086524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glasvezelkabel bestaat uit een dunne cilinder van glas (de core of kern), die op zijn beurt door glas of plastic omgeven is (de cladding of mantel) en die een lichtjes andere lichtbrekingsgraad heeft dan de glasvezels zelf. Daarrond zit een isolatie van kunststof. Bij glasvezelkabels die bedoeld zijn voor gegevenstransport op lange af-stand, zoals transcontinentale kabels, wordt ook een mantel van metaalvezels en koper aangebracht die de optische kern bescherming biedt en de trekkracht van de kabel waarborgt. Die extra bescherming vind je niet terug in kabels voor gebruik op korte afstand.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27</a:t>
            </a:fld>
            <a:endParaRPr lang="LID4096"/>
          </a:p>
        </p:txBody>
      </p:sp>
    </p:spTree>
    <p:extLst>
      <p:ext uri="{BB962C8B-B14F-4D97-AF65-F5344CB8AC3E}">
        <p14:creationId xmlns:p14="http://schemas.microsoft.com/office/powerpoint/2010/main" val="4082899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Er bestaan twee manieren om lichtsignalen door een glasvezelkabel te sturen. Bij single mode fiber beweegt het optische signaal zich lineair in de as van de kabel voort. </a:t>
            </a:r>
          </a:p>
          <a:p>
            <a:endParaRPr lang="nl-BE" dirty="0"/>
          </a:p>
          <a:p>
            <a:r>
              <a:rPr lang="nl-BE" dirty="0"/>
              <a:t>Hierbij wordt meestal een ILD (injection laser diode) als lichtbron gebruikt. Dit soort glasvezelkabel staat erg hoge overdrachtssnelheden toe en kan zeer grote afstanden overbruggen, maar de kabel is duur. De cilinders in single mode kabels zijn dunner dan in multimode kabels. </a:t>
            </a:r>
          </a:p>
          <a:p>
            <a:endParaRPr lang="nl-BE" dirty="0"/>
          </a:p>
          <a:p>
            <a:r>
              <a:rPr lang="nl-BE" dirty="0"/>
              <a:t>Bij multimode fiber worden meerdere optische signalen onder verschillende hoeken door de kabel gestuurd. Het lichtsignaal plant zich voort door te reflecteren tegen de wanden van de cilinder. </a:t>
            </a:r>
          </a:p>
          <a:p>
            <a:endParaRPr lang="nl-BE" dirty="0"/>
          </a:p>
          <a:p>
            <a:r>
              <a:rPr lang="nl-BE" dirty="0"/>
              <a:t>Meestal wordt hierbij gebruik gemaakt van een LED (light emitting diode) als lichtbron.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28</a:t>
            </a:fld>
            <a:endParaRPr lang="LID4096"/>
          </a:p>
        </p:txBody>
      </p:sp>
    </p:spTree>
    <p:extLst>
      <p:ext uri="{BB962C8B-B14F-4D97-AF65-F5344CB8AC3E}">
        <p14:creationId xmlns:p14="http://schemas.microsoft.com/office/powerpoint/2010/main" val="1640792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Multimode kabels hebben een hogere bandbreedte dan een single mode kabel, maar een lagere overdrachtssnelheid. Ook de overbrugbare afstand is kleiner. Vanaf een bepaalde afstand (hooguit een of twee kilometer, afhankelijk van de kwaliteit van de kabel en de lichtbron) kunnen verschillende lichtpulsen elkaar immers beginnen verstoren. Dat fenomeen wordt straalverstrooiing of modal dispersion genoemd. Bovendien wordt de intensiteit van het signaal door het reflecteren tegen de wand verzwakt. Daarom wordt multimode glasvezelkabel enkel gebruikt voor kortere verbindingen, zoals tussen twee bedrijfsgebouwen op dezelfde campus.</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29</a:t>
            </a:fld>
            <a:endParaRPr lang="LID4096"/>
          </a:p>
        </p:txBody>
      </p:sp>
    </p:spTree>
    <p:extLst>
      <p:ext uri="{BB962C8B-B14F-4D97-AF65-F5344CB8AC3E}">
        <p14:creationId xmlns:p14="http://schemas.microsoft.com/office/powerpoint/2010/main" val="708656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Desktopcomputers beschikken standaard over een netwerkaansluiting voor een bekabeld netwerk.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3</a:t>
            </a:fld>
            <a:endParaRPr lang="LID4096"/>
          </a:p>
        </p:txBody>
      </p:sp>
    </p:spTree>
    <p:extLst>
      <p:ext uri="{BB962C8B-B14F-4D97-AF65-F5344CB8AC3E}">
        <p14:creationId xmlns:p14="http://schemas.microsoft.com/office/powerpoint/2010/main" val="755610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In Vlaanderen bestaat een sterk uitgebouwd glasvezelnetwerk en is het medium erg populair voor breedband internetverbindingen. De glasvezelkabel wordt doorgaans niet tot aan de abonnees gelegd, maar vormt de verbinding tussen de provider en een node – dat is een centraal distributiepunt in een wijk. Vanuit de nodes wordt het signaal verder naar de individuele gebruikers getransporteerd via een gewone distributiekabel. Deze manier van werken staat bekend als FTTC (fiber to the curb).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30</a:t>
            </a:fld>
            <a:endParaRPr lang="LID4096"/>
          </a:p>
        </p:txBody>
      </p:sp>
    </p:spTree>
    <p:extLst>
      <p:ext uri="{BB962C8B-B14F-4D97-AF65-F5344CB8AC3E}">
        <p14:creationId xmlns:p14="http://schemas.microsoft.com/office/powerpoint/2010/main" val="49526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Omdat de vraag naar supersnel internet voortdurend toeneemt, bieden hoe langer hoe meer providers ook glasvezelverbindingen aan tot bij de deur. Dat wordt dan FTTH (fiber to the home) genoemd.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31</a:t>
            </a:fld>
            <a:endParaRPr lang="LID4096"/>
          </a:p>
        </p:txBody>
      </p:sp>
    </p:spTree>
    <p:extLst>
      <p:ext uri="{BB962C8B-B14F-4D97-AF65-F5344CB8AC3E}">
        <p14:creationId xmlns:p14="http://schemas.microsoft.com/office/powerpoint/2010/main" val="4155608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Powerline communicatie (kortweg PLC, ook BPL, broadband over powerline of Home-plug) staat voor het overdragen van netwerksignalen over het elektriciteitsnet bin-nen een gebouw. Daarvoor werden adapters ontwikkeld die je in het stopcontact kan steken en via USB, met een UTP-kabel of draadloos met de computer verbindt. Om zo’n netwerk aan de praat te krijgen is het wel belangrijk dat de adapters recht-streeks in een stopcontact worden ingeplugd en niet in stekkerdoosjes of verleng-kabels.</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32</a:t>
            </a:fld>
            <a:endParaRPr lang="LID4096"/>
          </a:p>
        </p:txBody>
      </p:sp>
    </p:spTree>
    <p:extLst>
      <p:ext uri="{BB962C8B-B14F-4D97-AF65-F5344CB8AC3E}">
        <p14:creationId xmlns:p14="http://schemas.microsoft.com/office/powerpoint/2010/main" val="1702586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Elk gebouw is voorzien van stopcontacten in de verschillende ruimtes. Door gebruik te maken van de vrije frequenties op het stroomnet, vermijd je dat je doorheen het hele gebouw netwerkbekabeling moet leggen. Om geen interferentie met de elektrische stroom over het stroomnet te krijgen, wordt het digitale signaal opgesplitst in verschillende parallelle banden, die gebruik maken van frequenties die weinig beïnvloed worden door de elektrische stroom. </a:t>
            </a:r>
          </a:p>
          <a:p>
            <a:endParaRPr lang="nl-BE" dirty="0"/>
          </a:p>
          <a:p>
            <a:r>
              <a:rPr lang="nl-BE" dirty="0"/>
              <a:t>De modulatietechniek die daarvoor gebruik wordt heet OFDM (orthogonal frequency division multiplexing). Powerline communicatie vormt eveneens de basis voor vele domoticasystemen – dat zijn systemen waarmee je allerlei functies in je huis, zoals verwarming, verlichting en verluchting, vanop een computer kunt besturen.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33</a:t>
            </a:fld>
            <a:endParaRPr lang="LID4096"/>
          </a:p>
        </p:txBody>
      </p:sp>
    </p:spTree>
    <p:extLst>
      <p:ext uri="{BB962C8B-B14F-4D97-AF65-F5344CB8AC3E}">
        <p14:creationId xmlns:p14="http://schemas.microsoft.com/office/powerpoint/2010/main" val="347578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De maximale doorvoersnelheid voor powerline communicatie is aanzienlijk lager is dan die voor UTP-netwerken. Toch is dat ruim voldoende voor gewone thuisnetwer-ken en daarvoor is PLC in de eerste plaats bedoeld. Fabrikanten van PLC apparatuur beloven vaak snelheden van enkele honderden Mbit/s, maar in de praktijk valt dat toch erg tegen. Dat heeft vooral te maken met netspanningsvervuiling op het elektriciteitsnet, de te overbruggen afstand en het gebruikte netwerkprotocol.</a:t>
            </a:r>
          </a:p>
          <a:p>
            <a:endParaRPr lang="nl-BE" dirty="0"/>
          </a:p>
          <a:p>
            <a:r>
              <a:rPr lang="nl-BE" dirty="0"/>
              <a:t>De maximale afstand die door de ontwikkelaars wordt opgegeven bedraagt 200 meter, al is het zelfs mogelijk om grotere afstanden te overbruggen indien de kwaliteit van de elektrische installatie in het gebouw goed genoeg is.</a:t>
            </a:r>
          </a:p>
          <a:p>
            <a:endParaRPr lang="nl-BE" dirty="0"/>
          </a:p>
          <a:p>
            <a:r>
              <a:rPr lang="nl-BE" dirty="0"/>
              <a:t>In theorie is het mogelijk tot 253 apparaten in het netwerk te brengen, maar in de praktijk houdt het al op bij enkele toestellen. </a:t>
            </a:r>
          </a:p>
          <a:p>
            <a:endParaRPr lang="nl-BE" dirty="0"/>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34</a:t>
            </a:fld>
            <a:endParaRPr lang="LID4096"/>
          </a:p>
        </p:txBody>
      </p:sp>
    </p:spTree>
    <p:extLst>
      <p:ext uri="{BB962C8B-B14F-4D97-AF65-F5344CB8AC3E}">
        <p14:creationId xmlns:p14="http://schemas.microsoft.com/office/powerpoint/2010/main" val="4276226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beveiliging van een powerline netwerk is erg belangrijk, aangezien een hacker zou kunnen inbreken door in eender welk stopcontact in te pluggen. Voor de beveiliging van de communicatie via stroomkabels wordt daarom encryptie gebruikt. Bovendien stopt het signaal in principe aan de elektriciteitsmeter, zodat het netwerk-verkeer het gebouw niet verlaat – dat houden de fabrikanten van powerline adapters toch voor.</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35</a:t>
            </a:fld>
            <a:endParaRPr lang="LID4096"/>
          </a:p>
        </p:txBody>
      </p:sp>
    </p:spTree>
    <p:extLst>
      <p:ext uri="{BB962C8B-B14F-4D97-AF65-F5344CB8AC3E}">
        <p14:creationId xmlns:p14="http://schemas.microsoft.com/office/powerpoint/2010/main" val="292970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In de loop van de jaren hebben de fabrikanten hun powerline adapters vaak voorzien van extra snufjes, zoals een geïntegreerd stopcontact – zo verlies je geen stopcontact bij het gebruik van een powerline adapter. Er bestaan adapters met een geïntegreerde kleine switch met twee, drie of vier aansluitingen, zodat je er meerdere netwerkapparaten op kunt inpluggen. Sommige powerline-adapters beschikken over een ingebouwde draadloze access point. Op die manier wordt het netwerksignaal dat uit het elektriciteitsnet wordt onttrokken ook als WiFi-signaal verspreid.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36</a:t>
            </a:fld>
            <a:endParaRPr lang="LID4096"/>
          </a:p>
        </p:txBody>
      </p:sp>
    </p:spTree>
    <p:extLst>
      <p:ext uri="{BB962C8B-B14F-4D97-AF65-F5344CB8AC3E}">
        <p14:creationId xmlns:p14="http://schemas.microsoft.com/office/powerpoint/2010/main" val="165094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Radiofrequenties zijn erg bruikbaar voor het opzetten van draadloze netwerken. Ze worden weinig gehinderd door obstakels en afhankelijk van het vermogen van de zender en de gevoeligheid van de ontvanger varieert het bereik van enkele tiental-len tot enkele honderden meters. De overdrachtssnelheid komt tegenwoordig in de buurt van bekabelde netwerken maar is sterk afhankelijk van de afstand tussen zender en ontvanger.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37</a:t>
            </a:fld>
            <a:endParaRPr lang="LID4096"/>
          </a:p>
        </p:txBody>
      </p:sp>
    </p:spTree>
    <p:extLst>
      <p:ext uri="{BB962C8B-B14F-4D97-AF65-F5344CB8AC3E}">
        <p14:creationId xmlns:p14="http://schemas.microsoft.com/office/powerpoint/2010/main" val="1743196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Wireless LAN maakt het mogelijk om met dezelfde protocollen te werken als een bekabeld netwerk, waardoor beide perfect geïntegreerd kunnen worden. De standaarden voor draadloze communicatie werden internationaal vastgelegd in de IEEE  802.11 norm. Deze norm staat in de computerwereld beter bekend onder de naam WiFi. Er ontstonden in de loop van de jaren verschillende standaarden. Die zijn gelukkig in grote mate terugwaarts compatibel. Dat wil zeggen dat een mobiel apparaat die een oude standaard hanteert perfect kan samenwerken met een modern access point. De maximale overdrachtssnelheid zal uiteraard die zijn van de traagste component.</a:t>
            </a:r>
          </a:p>
          <a:p>
            <a:endParaRPr lang="nl-BE" dirty="0"/>
          </a:p>
          <a:p>
            <a:r>
              <a:rPr lang="nl-BE" dirty="0">
                <a:sym typeface="Wingdings" panose="05000000000000000000" pitchFamily="2" charset="2"/>
              </a:rPr>
              <a:t>In 2016 werd een meer commerciële versiebenaming in het leven geroepen: WiFi met een volgnummer er achter. Die werden ook terugwaarts toegekend aan de oudere WiFi-standaarden, maar werden toen dus nooit gebruikt.</a:t>
            </a:r>
            <a:endParaRPr lang="nl-BE" dirty="0"/>
          </a:p>
          <a:p>
            <a:endParaRPr lang="nl-BE" dirty="0"/>
          </a:p>
          <a:p>
            <a:endParaRPr lang="nl-BE" dirty="0"/>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38</a:t>
            </a:fld>
            <a:endParaRPr lang="LID4096"/>
          </a:p>
        </p:txBody>
      </p:sp>
    </p:spTree>
    <p:extLst>
      <p:ext uri="{BB962C8B-B14F-4D97-AF65-F5344CB8AC3E}">
        <p14:creationId xmlns:p14="http://schemas.microsoft.com/office/powerpoint/2010/main" val="3109337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snelheden die in de tabel vermeld staan zijn theoretische snelheden: in de praktijk worden ze nooit gehaald. Vaak liggen de reële doorvoersnelheden ver beneden de helft van deze theoretische snelheid omwille van afstand, obstakels, interferentie met andere apparatuur (zoals microgolfovens of draadloze binnenhuistelefoons) en protocol-overhead. Met dat laatste worden de signalen bedoeld die zender en ontvanger voortdurend met elkaar uitwisselen om een verbinding te onderhouden. Die signalen nemen een deel van de bandbreedte van de verbinding in beslag en beperken dus de reële overdrachtssnelheid.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39</a:t>
            </a:fld>
            <a:endParaRPr lang="LID4096"/>
          </a:p>
        </p:txBody>
      </p:sp>
    </p:spTree>
    <p:extLst>
      <p:ext uri="{BB962C8B-B14F-4D97-AF65-F5344CB8AC3E}">
        <p14:creationId xmlns:p14="http://schemas.microsoft.com/office/powerpoint/2010/main" val="36892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Laptops hebben die meestal ook maar beschikken bovendien over een ingebouwde draadloze netwerkmodule. In beide gevallen zijn de netwerkinterfaces op het moe-derbord geïntegreerd. Je hebt dan geen aparte netwerkkaart meer nodig.</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4</a:t>
            </a:fld>
            <a:endParaRPr lang="LID4096"/>
          </a:p>
        </p:txBody>
      </p:sp>
    </p:spTree>
    <p:extLst>
      <p:ext uri="{BB962C8B-B14F-4D97-AF65-F5344CB8AC3E}">
        <p14:creationId xmlns:p14="http://schemas.microsoft.com/office/powerpoint/2010/main" val="2133326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plaats in een gebouw waar de signalen zo zwak zijn dat je geen werkbare communicatie meer tot stand kunt brengen, wordt een deadspot genoemd.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40</a:t>
            </a:fld>
            <a:endParaRPr lang="LID4096"/>
          </a:p>
        </p:txBody>
      </p:sp>
    </p:spTree>
    <p:extLst>
      <p:ext uri="{BB962C8B-B14F-4D97-AF65-F5344CB8AC3E}">
        <p14:creationId xmlns:p14="http://schemas.microsoft.com/office/powerpoint/2010/main" val="3272466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Om gebruik te maken van draadloze netwerken, dienen de aangesloten computers uitgerust te zijn met een netwerkkaart met een WiFi-chip. Om het draadloze signaal zo goed mogelijk te kunnen opvangen, is zo’n netwerkkaart meestal uitgerust met een antenne. Dat kan een externe antenne zijn zoals bij insteekkaarten voor desktop computers, maar bij draagbare apparatuur zoals laptops, tablets en smartphones is zo’n antenne intern.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41</a:t>
            </a:fld>
            <a:endParaRPr lang="LID4096"/>
          </a:p>
        </p:txBody>
      </p:sp>
    </p:spTree>
    <p:extLst>
      <p:ext uri="{BB962C8B-B14F-4D97-AF65-F5344CB8AC3E}">
        <p14:creationId xmlns:p14="http://schemas.microsoft.com/office/powerpoint/2010/main" val="1180511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draadloze netwerkkaart ontvangt het signaal van een basisstation dat verbonden is met een bekabeld netwerk. Zo’n basisstation wordt een NAP (network access point) genoemd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42</a:t>
            </a:fld>
            <a:endParaRPr lang="LID4096"/>
          </a:p>
        </p:txBody>
      </p:sp>
    </p:spTree>
    <p:extLst>
      <p:ext uri="{BB962C8B-B14F-4D97-AF65-F5344CB8AC3E}">
        <p14:creationId xmlns:p14="http://schemas.microsoft.com/office/powerpoint/2010/main" val="2043216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Vaak vind je draadloze toegangen in bedrijven, openbare gebouwen, scholen en universiteiten, zodat werknemers, klanten of studenten met hun laptop rechtstreeks op het internet kunnen.  Openbare plaatsen waar dit kan worden hotspots genoemd.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43</a:t>
            </a:fld>
            <a:endParaRPr lang="LID4096"/>
          </a:p>
        </p:txBody>
      </p:sp>
    </p:spTree>
    <p:extLst>
      <p:ext uri="{BB962C8B-B14F-4D97-AF65-F5344CB8AC3E}">
        <p14:creationId xmlns:p14="http://schemas.microsoft.com/office/powerpoint/2010/main" val="3824311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Mesh-netwerken zijn draadloze netwerken met meerdere toegangspunten, waarbij elke host op het netwerk elke andere host kan bereiken doordat de toegangspunten de signalen aan elkaar doorgeven. Indien je de access points correct opstelt, kan je zo een zeer uitgebreid draadloos netwerk realiseren rond één centraal toegangspunt dat voorzien is van een bekabelde toegang. Die wordt de portal of mesh gate genoemd. De access points geven gegevens door volgens de meest ideale route, waarbij erover wordt gewaakt dat geen enkel access point verzadigd geraakt. Dat heet congestion control. Dat vraagt wel wat rekenkracht en dat maakt access points voor mesh-netwerken duurder dan access points zonder die technologie. Bijkomend voordeel van mesh-netwerken is dat ze (seemless) roaming toelaten. Je kan dus met je smartphone of tablet rondlopen doorheen het netwerk, waarbij telkens een verbinding wordt gemaakt met het access point dat het beste signaal heeft, zonder dat je daar iets van merkt.</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44</a:t>
            </a:fld>
            <a:endParaRPr lang="LID4096"/>
          </a:p>
        </p:txBody>
      </p:sp>
    </p:spTree>
    <p:extLst>
      <p:ext uri="{BB962C8B-B14F-4D97-AF65-F5344CB8AC3E}">
        <p14:creationId xmlns:p14="http://schemas.microsoft.com/office/powerpoint/2010/main" val="630982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Om apparaten lokaal met elkaar te laten communiceren bestaan er nog tal van ande-re draadloze technieken. Die zijn minder geschikt voor het verbinden van computers met een lokaal netwerk – niet alleen omdat de overdrachtssnelheden veel lager liggen, maar ook omdat de gebruikte protocollen niet altijd compatibel zijn met de heersende communicatieprotocollen. Voor draadloze computernetwerken blijft WiFi dus aangewezen.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45</a:t>
            </a:fld>
            <a:endParaRPr lang="LID4096"/>
          </a:p>
        </p:txBody>
      </p:sp>
    </p:spTree>
    <p:extLst>
      <p:ext uri="{BB962C8B-B14F-4D97-AF65-F5344CB8AC3E}">
        <p14:creationId xmlns:p14="http://schemas.microsoft.com/office/powerpoint/2010/main" val="2000684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Het grootste probleem voor deze technologie is dat de zender en ontvanger visueel contact moeten houden. Indien een obstakel tussen zender en ontvanger komt te staan, valt de verbinding weg. Bovendien is de overbrugbare afstand beperkt tot slechts enkele meters en werkt het enkel tussen twee apparaten, niet voor een uitgebreid netwerk. Er werd wel geëxperimenteerd met infrarood peer-to-peer netwerkjes in de jaren 1990, maar het leverde nooit echt stabiele verbindingen op. De enige toepassing die het nog kent zijn afstandsbedieningen.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46</a:t>
            </a:fld>
            <a:endParaRPr lang="LID4096"/>
          </a:p>
        </p:txBody>
      </p:sp>
    </p:spTree>
    <p:extLst>
      <p:ext uri="{BB962C8B-B14F-4D97-AF65-F5344CB8AC3E}">
        <p14:creationId xmlns:p14="http://schemas.microsoft.com/office/powerpoint/2010/main" val="25172978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SWAP (shared wireless access protocol) staat ook bekend onder de naam HomeRF en was bedoeld voor thuisgebruik. Het werd ontwikkeld op basis van de DECT-standaard (Digital European Cordless Telecommunication) voor draadloze telefoon-toestellen.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r>
              <a:rPr lang="nl-BE" dirty="0"/>
              <a:t>SWAP maakt gebruik van de techniek van frequentie-hopping: het voortdurend wijzigen van de gebruikte frequentie binnen de frequentieband. Daardoor wordt de maximale bandbreedte benut en wordt afluisteren bemoeilijkt. De maximale gegevensoverdrachtssnelheid bedraagt 1,6 Mbit/s, al is in theorie 20 Mbit/s mogelijk. Het bereik is beperkt tot enkele tientallen meters en er kunnen tot 127 toestellen in één netwerk worden opgenomen. Obstakels tussen zender en ontvanger maken de communicatie niet onmogelijk, maar verzwakken wel het signaal.</a:t>
            </a:r>
          </a:p>
          <a:p>
            <a:endParaRPr lang="nl-BE" dirty="0"/>
          </a:p>
          <a:p>
            <a:r>
              <a:rPr lang="nl-BE" dirty="0"/>
              <a:t>Rond de millenniumwisseling leek het er even op dat SWAP een ernstige concurrent zou worden van WiFi, maar vooral toen Intel eind 2000 aankondigde volledig in te zetten op de toen nog gloednieuwe WiFi-standaard, verloor de SWAP-technologie erg snel terrein. Nu wordt het protocol enkel nog gebruikt voor binnenhuistelefonie.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47</a:t>
            </a:fld>
            <a:endParaRPr lang="LID4096"/>
          </a:p>
        </p:txBody>
      </p:sp>
    </p:spTree>
    <p:extLst>
      <p:ext uri="{BB962C8B-B14F-4D97-AF65-F5344CB8AC3E}">
        <p14:creationId xmlns:p14="http://schemas.microsoft.com/office/powerpoint/2010/main" val="2968441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Bluetooth is bedoeld voor goedkope radiolinks tussen draagbare computers, smartphones, draadloze luidsprekers, enz. De technologie maakt gebruik van microgolffrequenties op de 2,4 GHz band om gegevens over een korte afstand (tot 10 meter) en aan een vrij lage snelheid (maximaal 2 Mbit/s) te versturen – varianten die tot 24 Mbit/s haalden werden wel ontwikkeld, maar werden nooit in de officiële standaarden opgenomen. Toen het bedrijf in 1998 de Bluetooth Special Interest Group oprichtte, waarbij zich zowat alle grote bedrijven uit de IT-wereld aansloten, werd Bluetooth een internationaal verspreide standaard. In 2016 werd al de vijfde generatie van Bluetooth voorgesteld.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48</a:t>
            </a:fld>
            <a:endParaRPr lang="LID4096"/>
          </a:p>
        </p:txBody>
      </p:sp>
    </p:spTree>
    <p:extLst>
      <p:ext uri="{BB962C8B-B14F-4D97-AF65-F5344CB8AC3E}">
        <p14:creationId xmlns:p14="http://schemas.microsoft.com/office/powerpoint/2010/main" val="1139655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Bluetooth creëert een lokaal netwerkje waarvan maximum acht andere apparaten deel kunnen uitmaken. Het eerste apparaat dat een Bluetooth-verbinding aangaat, wordt de beheerder van dat netwerk (master). Alle andere apparaten zijn dan slaven (slaves). Binnen een Bluetooth-netwerk kunnen apparaten zowel peer-to-peer communiceren als gecentraliseerd via de master. </a:t>
            </a:r>
          </a:p>
          <a:p>
            <a:endParaRPr lang="nl-BE" dirty="0"/>
          </a:p>
          <a:p>
            <a:r>
              <a:rPr lang="nl-BE" dirty="0"/>
              <a:t>Voor het opzetten van een echt computernetwerk is Bluetooth te beperkt. Daarom wordt Bluetooth voornamelijk gebruikt voor het overbrengen van bestanden tussen mobiele apparaten onderling of als verbinding tussen een mobiel apparaat en een randapparaat, zoals een headset, een printer of het geluidssysteem van een wagen. Vanaf Bluetooth 5 is de standaard ook klaargestoomd voor draadloze toepassingen van Internet of Things.</a:t>
            </a:r>
          </a:p>
          <a:p>
            <a:endParaRPr lang="nl-BE" dirty="0"/>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49</a:t>
            </a:fld>
            <a:endParaRPr lang="LID4096"/>
          </a:p>
        </p:txBody>
      </p:sp>
    </p:spTree>
    <p:extLst>
      <p:ext uri="{BB962C8B-B14F-4D97-AF65-F5344CB8AC3E}">
        <p14:creationId xmlns:p14="http://schemas.microsoft.com/office/powerpoint/2010/main" val="388571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Wanneer je desktop computer standaard niet over een netwerkaansluiting beschikt, wanneer die defect is of indien je een tweede netwerkaansluiting nodig hebt, kan je gebruik maken van een aparte netwerkinterface. Die bestaan in verschillende vormen. Zowel draadloze netwerkkaarten als netwerkkaarten voor bekabelde netwerken bestaan in de vorm van standaard insteekkaarten voor PCI-express. </a:t>
            </a:r>
          </a:p>
          <a:p>
            <a:endParaRPr lang="nl-BE" dirty="0"/>
          </a:p>
          <a:p>
            <a:r>
              <a:rPr lang="nl-BE" dirty="0"/>
              <a:t>Insteekkaarten voor draadloze netwerken beschikken doorgaans over een externe antenne om een betere ontvangst van de draadloze signalen te bekomen.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5</a:t>
            </a:fld>
            <a:endParaRPr lang="LID4096"/>
          </a:p>
        </p:txBody>
      </p:sp>
    </p:spTree>
    <p:extLst>
      <p:ext uri="{BB962C8B-B14F-4D97-AF65-F5344CB8AC3E}">
        <p14:creationId xmlns:p14="http://schemas.microsoft.com/office/powerpoint/2010/main" val="33939157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Zoals vaak bij nieuwe evoluties strijden verschillende technieken om de universele standaard te worden. Bij domotica is dat Z-Wave, oorspronkelijk ontwikkeld door het Deense bedrijf Zensys maar nu eigendom van Silicon Labs. Deze technologie zet nog meer dan Bluetooth in op energiezuinigheid. Dat maakt de techniek uitermate geschikt voor schakelaars, camera’s en sensoren die deel uitmaken van het domotica-systeem van een smarthome. De overdrachtssnelheden zijn erg beperkt, maar voor een domoticasysteem is dat geen bezwaar. Dat communicatie bidirectioneel kan verlopen is wel belangrijk: zo kan niet alleen een commando naar een schakelaar worden gestuurd, maar bijvoorbeeld ook de status ervan opgevraagd.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50</a:t>
            </a:fld>
            <a:endParaRPr lang="LID4096"/>
          </a:p>
        </p:txBody>
      </p:sp>
    </p:spTree>
    <p:extLst>
      <p:ext uri="{BB962C8B-B14F-4D97-AF65-F5344CB8AC3E}">
        <p14:creationId xmlns:p14="http://schemas.microsoft.com/office/powerpoint/2010/main" val="2190531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Alle onderdelen van een Z-Wave domoticasysteem – die worden nodes genoemd - maken deel uit van een mesh-netwerk dat aangestuurd wordt door de domotica-controller. Maximaal 231 nodes kunnen met die controller maar ook onderling met elkaar communiceren. Nodes die voorzien zijn van een vaste voeding en dus niet afhankelijk zijn van een batterij, kunnen gebruikt worden als tussenstations om signalen over te dragen naar nodes die niet rechtstreeks met de domoticacontroller kunnen communiceren. Dat gebeurt via vaste routes die door de controller eenmaal berekend en vanaf dan bewaard worden.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51</a:t>
            </a:fld>
            <a:endParaRPr lang="LID4096"/>
          </a:p>
        </p:txBody>
      </p:sp>
    </p:spTree>
    <p:extLst>
      <p:ext uri="{BB962C8B-B14F-4D97-AF65-F5344CB8AC3E}">
        <p14:creationId xmlns:p14="http://schemas.microsoft.com/office/powerpoint/2010/main" val="154246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grote concurrent van Z-Wave heet Zigbee. Die technologie is helemaal vergelijk-baar met Z-Wave maar maakt gebruik van de 2,4 GHz band. Dat betekent dat beide concurrenten niet compatibel zijn – al wordt daar wel aan gewerkt in nieuwere versies van beide technologieën. Omdat op de 2,4 GHz band al heel wat andere technieken actief zijn (WiFi, Bluetooth, microgolfovens, …) is de kans op storingen groter, al levert het in de praktijk zelden echte problemen op. Zigbee kan meer dan 65.000 nodes bedienen.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52</a:t>
            </a:fld>
            <a:endParaRPr lang="LID4096"/>
          </a:p>
        </p:txBody>
      </p:sp>
    </p:spTree>
    <p:extLst>
      <p:ext uri="{BB962C8B-B14F-4D97-AF65-F5344CB8AC3E}">
        <p14:creationId xmlns:p14="http://schemas.microsoft.com/office/powerpoint/2010/main" val="3370267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LiFi werd ontwikkeld in 2011 door de Duitse professor Harald Haas onder de naam VLC (visible light communication). Daarbij wordt gebruik gemaakt van LED-lampen die aan een bijzonder hoge frequentie lichtflitsen uitzenden – een beetje zoals morsecode, maar dan miljoenen keren sneller. De techniek kan al in de praktijk gebruikt worden om personen in een ruimte heel precies te lokaliseren. Lichtsensoren in draagbare apparaten kunnen die lichtsignalen ook oppikken en er informatie uit halen.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53</a:t>
            </a:fld>
            <a:endParaRPr lang="LID4096"/>
          </a:p>
        </p:txBody>
      </p:sp>
    </p:spTree>
    <p:extLst>
      <p:ext uri="{BB962C8B-B14F-4D97-AF65-F5344CB8AC3E}">
        <p14:creationId xmlns:p14="http://schemas.microsoft.com/office/powerpoint/2010/main" val="2342118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Omdat LED-lampen miljarden keren kunnen flitsen per seconde – veel sneller dan het menselijk oog kan waarnemen – liggen de overdrachtssnelheden heel hoog. In theo-rie zijn snelheden van vele tientallen Gbit/s mogelijk. Bovendien is het een veiliger alternatief voor WiFi omdat licht binnen de muren van een ruimte blijft, in tegenstelling tot radiogolven. Hackers die willen inbreken in een LiFi-netwerk moeten zich dus al fysiek in dezelfde ruimte bevinden. Het is niet noodzakelijk dat zender en ontvanger elkaar steeds in elkaars zicht staan, zoals bij infrarood-communicatie. Reflecties van het licht door bijvoorbeeld een muur volstaan om de verbinding in stand te houden, al heeft dit wel een negatieve invloed op de overdrachtssnelheid.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54</a:t>
            </a:fld>
            <a:endParaRPr lang="LID4096"/>
          </a:p>
        </p:txBody>
      </p:sp>
    </p:spTree>
    <p:extLst>
      <p:ext uri="{BB962C8B-B14F-4D97-AF65-F5344CB8AC3E}">
        <p14:creationId xmlns:p14="http://schemas.microsoft.com/office/powerpoint/2010/main" val="37948799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Licht heeft bovendien veel minder schadelijke effecten op de gezondheid dan radio-golven en stoort andere elektronische apparatuur niet, wat interessant is voor bijvoorbeeld ziekenhuizen of vliegtuigen. Bestaande LED-verlichting kan in veel gevallen aangepast worden voor LiFi. Tenslotte kent het lichtspectrum geen wettelijke beperkingen.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55</a:t>
            </a:fld>
            <a:endParaRPr lang="LID4096"/>
          </a:p>
        </p:txBody>
      </p:sp>
    </p:spTree>
    <p:extLst>
      <p:ext uri="{BB962C8B-B14F-4D97-AF65-F5344CB8AC3E}">
        <p14:creationId xmlns:p14="http://schemas.microsoft.com/office/powerpoint/2010/main" val="17420392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Toch zijn er ook flink wat nadelen verbonden aan deze techniek. Het werkt om evi-dente redenen enkel binnenskamers en waar met WiFi één access point volstaat om je hele huis van een draadloos netwerk te voorzien, moet je voor LiFi zenders in elke ruimte installeren. Bovendien moet voor LiFi het licht steeds branden, wat een negatieve impact heeft op het energieverbruik, terwijl andere krachtige lichtbronnen als invallend zonlicht een spelbreker kunnen zijn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56</a:t>
            </a:fld>
            <a:endParaRPr lang="LID4096"/>
          </a:p>
        </p:txBody>
      </p:sp>
    </p:spTree>
    <p:extLst>
      <p:ext uri="{BB962C8B-B14F-4D97-AF65-F5344CB8AC3E}">
        <p14:creationId xmlns:p14="http://schemas.microsoft.com/office/powerpoint/2010/main" val="288959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NFC is </a:t>
            </a:r>
            <a:r>
              <a:rPr lang="en-US" dirty="0" err="1"/>
              <a:t>een</a:t>
            </a:r>
            <a:r>
              <a:rPr lang="en-US" dirty="0"/>
              <a:t> </a:t>
            </a:r>
            <a:r>
              <a:rPr lang="en-US" dirty="0" err="1"/>
              <a:t>technologie</a:t>
            </a:r>
            <a:r>
              <a:rPr lang="en-US" dirty="0"/>
              <a:t> die </a:t>
            </a:r>
            <a:r>
              <a:rPr lang="en-US" dirty="0" err="1"/>
              <a:t>gebruikt</a:t>
            </a:r>
            <a:r>
              <a:rPr lang="en-US" dirty="0"/>
              <a:t> </a:t>
            </a:r>
            <a:r>
              <a:rPr lang="en-US" dirty="0" err="1"/>
              <a:t>maakt</a:t>
            </a:r>
            <a:r>
              <a:rPr lang="en-US" dirty="0"/>
              <a:t> van </a:t>
            </a:r>
            <a:r>
              <a:rPr lang="en-US" dirty="0" err="1"/>
              <a:t>een</a:t>
            </a:r>
            <a:r>
              <a:rPr lang="en-US" dirty="0"/>
              <a:t> chip om </a:t>
            </a:r>
            <a:r>
              <a:rPr lang="en-US" dirty="0" err="1"/>
              <a:t>korte</a:t>
            </a:r>
            <a:r>
              <a:rPr lang="en-US" dirty="0"/>
              <a:t> </a:t>
            </a:r>
            <a:r>
              <a:rPr lang="en-US" dirty="0" err="1"/>
              <a:t>afstand</a:t>
            </a:r>
            <a:r>
              <a:rPr lang="en-US" dirty="0"/>
              <a:t> </a:t>
            </a:r>
            <a:r>
              <a:rPr lang="en-US" dirty="0" err="1"/>
              <a:t>boodschappen</a:t>
            </a:r>
            <a:r>
              <a:rPr lang="en-US" dirty="0"/>
              <a:t> </a:t>
            </a:r>
            <a:r>
              <a:rPr lang="en-US" dirty="0" err="1"/>
              <a:t>te</a:t>
            </a:r>
            <a:r>
              <a:rPr lang="en-US" dirty="0"/>
              <a:t> </a:t>
            </a:r>
            <a:r>
              <a:rPr lang="en-US" dirty="0" err="1"/>
              <a:t>versturen</a:t>
            </a:r>
            <a:r>
              <a:rPr lang="en-US" dirty="0"/>
              <a:t>.</a:t>
            </a:r>
            <a:br>
              <a:rPr lang="en-US" dirty="0"/>
            </a:br>
            <a:r>
              <a:rPr lang="en-US" dirty="0" err="1"/>
              <a:t>Zoals</a:t>
            </a:r>
            <a:r>
              <a:rPr lang="en-US" dirty="0"/>
              <a:t> de chip in </a:t>
            </a:r>
            <a:r>
              <a:rPr lang="en-US" dirty="0" err="1"/>
              <a:t>een</a:t>
            </a:r>
            <a:r>
              <a:rPr lang="en-US" dirty="0"/>
              <a:t> </a:t>
            </a:r>
            <a:r>
              <a:rPr lang="en-US" dirty="0" err="1"/>
              <a:t>bankkaart</a:t>
            </a:r>
            <a:r>
              <a:rPr lang="en-US" dirty="0"/>
              <a:t> </a:t>
            </a:r>
            <a:r>
              <a:rPr lang="en-US" dirty="0" err="1"/>
              <a:t>voor</a:t>
            </a:r>
            <a:r>
              <a:rPr lang="en-US" dirty="0"/>
              <a:t> </a:t>
            </a:r>
            <a:r>
              <a:rPr lang="en-US" dirty="0" err="1"/>
              <a:t>contactloos</a:t>
            </a:r>
            <a:r>
              <a:rPr lang="en-US" dirty="0"/>
              <a:t> </a:t>
            </a:r>
            <a:r>
              <a:rPr lang="en-US" dirty="0" err="1"/>
              <a:t>te</a:t>
            </a:r>
            <a:r>
              <a:rPr lang="en-US" dirty="0"/>
              <a:t> </a:t>
            </a:r>
            <a:r>
              <a:rPr lang="en-US" dirty="0" err="1"/>
              <a:t>betalen</a:t>
            </a:r>
            <a:r>
              <a:rPr lang="en-US" dirty="0"/>
              <a:t>.</a:t>
            </a:r>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57</a:t>
            </a:fld>
            <a:endParaRPr lang="LID4096"/>
          </a:p>
        </p:txBody>
      </p:sp>
    </p:spTree>
    <p:extLst>
      <p:ext uri="{BB962C8B-B14F-4D97-AF65-F5344CB8AC3E}">
        <p14:creationId xmlns:p14="http://schemas.microsoft.com/office/powerpoint/2010/main" val="41873673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58</a:t>
            </a:fld>
            <a:endParaRPr lang="LID4096"/>
          </a:p>
        </p:txBody>
      </p:sp>
    </p:spTree>
    <p:extLst>
      <p:ext uri="{BB962C8B-B14F-4D97-AF65-F5344CB8AC3E}">
        <p14:creationId xmlns:p14="http://schemas.microsoft.com/office/powerpoint/2010/main" val="1137142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9F702-D088-E182-BCD9-8D7613B110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10F00-5C3E-B9A9-9FBA-725DCD443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172E1-BFC3-5BC5-8625-8462F6FBE25C}"/>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C0DC76FE-F42D-E67E-BA92-4C6324A25F28}"/>
              </a:ext>
            </a:extLst>
          </p:cNvPr>
          <p:cNvSpPr>
            <a:spLocks noGrp="1"/>
          </p:cNvSpPr>
          <p:nvPr>
            <p:ph type="sldNum" sz="quarter" idx="5"/>
          </p:nvPr>
        </p:nvSpPr>
        <p:spPr/>
        <p:txBody>
          <a:bodyPr/>
          <a:lstStyle/>
          <a:p>
            <a:fld id="{00F8390C-9059-4BBE-B3FF-5C476D43EF23}" type="slidenum">
              <a:rPr lang="LID4096" smtClean="0"/>
              <a:t>60</a:t>
            </a:fld>
            <a:endParaRPr lang="LID4096"/>
          </a:p>
        </p:txBody>
      </p:sp>
    </p:spTree>
    <p:extLst>
      <p:ext uri="{BB962C8B-B14F-4D97-AF65-F5344CB8AC3E}">
        <p14:creationId xmlns:p14="http://schemas.microsoft.com/office/powerpoint/2010/main" val="3272864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Moderne laptops beschikken steeds over een draadloze netwerkkaart, maar indien dat niet het geval is, of indien die ingebouwde draadloze netwerkkaart stuk is, kan je gebruik maken van kleine insteekkaartjes voor mini-PCI-express sloten. De laptop moet dan wel uitgerust zijn met een interne antenne – dit zijn een of twee kabeltje die in de behuizing van het beeldscherm zijn weggestoken en die je kan verbinden met het netwerkkaartje.</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6</a:t>
            </a:fld>
            <a:endParaRPr lang="LID4096"/>
          </a:p>
        </p:txBody>
      </p:sp>
    </p:spTree>
    <p:extLst>
      <p:ext uri="{BB962C8B-B14F-4D97-AF65-F5344CB8AC3E}">
        <p14:creationId xmlns:p14="http://schemas.microsoft.com/office/powerpoint/2010/main" val="42275542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Met “netwerkverdeeldozen” worden alle toestellen in een netwerk bedoeld, die ver-schillende apparaten van het netwerk met elkaar verbinden. In zo’n netwerkverdeeldoos worden de netwerkkabels van computersystemen op het netwerk ingeplugd in contacten, die men poorten noemt. Vaak worden de begrippen repeater, hub, bridge, switch, router en gateway losjes door elkaar gebruikt. Toch heeft elk type netwerk-verdeeldoos specifieke functies.</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61</a:t>
            </a:fld>
            <a:endParaRPr lang="LID4096"/>
          </a:p>
        </p:txBody>
      </p:sp>
    </p:spTree>
    <p:extLst>
      <p:ext uri="{BB962C8B-B14F-4D97-AF65-F5344CB8AC3E}">
        <p14:creationId xmlns:p14="http://schemas.microsoft.com/office/powerpoint/2010/main" val="3489706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62</a:t>
            </a:fld>
            <a:endParaRPr lang="LID4096"/>
          </a:p>
        </p:txBody>
      </p:sp>
    </p:spTree>
    <p:extLst>
      <p:ext uri="{BB962C8B-B14F-4D97-AF65-F5344CB8AC3E}">
        <p14:creationId xmlns:p14="http://schemas.microsoft.com/office/powerpoint/2010/main" val="25045402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Gegevens worden door de kabels getransporteerd via een elektrisch signaal dat verzwakt over een grotere afstand. Wanneer afstanden moeten overbrugd worden die groter zijn dan het maximale bereik van een kabelsoort, wordt er gebruik gemaakt van een repeater.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r>
              <a:rPr lang="nl-BE" dirty="0"/>
              <a:t>Die vangt de elektrische signalen op de netwerkkabel in beide richtingen op, regenereert ze om eventuele storingen weg te halen en geeft ze versterkt weer door.</a:t>
            </a:r>
          </a:p>
          <a:p>
            <a:r>
              <a:rPr lang="nl-BE" dirty="0"/>
              <a:t>Een repeater is het eenvoudigste toestel om een lokaal netwerk uit te breiden. Ze hebben geen controlefunctie en zullen corrupte informatiepakketten of foutieve transmissies gewoon doorgeven. </a:t>
            </a:r>
          </a:p>
          <a:p>
            <a:endParaRPr lang="nl-BE" dirty="0"/>
          </a:p>
          <a:p>
            <a:r>
              <a:rPr lang="nl-BE" dirty="0"/>
              <a:t>Ze hoeven daarom ook niet als dusdanig herkend of aangesproken te worden door de andere actieve netwerkcomponenten en krijgen geen eigen IP-adres. Ze zijn enkel werkzaam op de fysieke laag in het OSI reference model. </a:t>
            </a:r>
          </a:p>
          <a:p>
            <a:endParaRPr lang="nl-BE" dirty="0"/>
          </a:p>
          <a:p>
            <a:r>
              <a:rPr lang="nl-BE" dirty="0"/>
              <a:t>Het aantal repeaters dat tussen twee uiterste werkstations van een Ethernet-netwerk kan geplaatst worden is beperkt tot vier.</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endParaRPr lang="LID4096" dirty="0"/>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63</a:t>
            </a:fld>
            <a:endParaRPr lang="LID4096"/>
          </a:p>
        </p:txBody>
      </p:sp>
    </p:spTree>
    <p:extLst>
      <p:ext uri="{BB962C8B-B14F-4D97-AF65-F5344CB8AC3E}">
        <p14:creationId xmlns:p14="http://schemas.microsoft.com/office/powerpoint/2010/main" val="29327830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repeater met meerdere poorten noemen we een hub.</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65</a:t>
            </a:fld>
            <a:endParaRPr lang="LID4096"/>
          </a:p>
        </p:txBody>
      </p:sp>
    </p:spTree>
    <p:extLst>
      <p:ext uri="{BB962C8B-B14F-4D97-AF65-F5344CB8AC3E}">
        <p14:creationId xmlns:p14="http://schemas.microsoft.com/office/powerpoint/2010/main" val="2758227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Het begrip hub verwees aanvankelijk naar een centraal punt in het netwerk waar netwerkbekabeling samenkwam. In die tijd deden hubs niet veel meer dan het doorgeven van het signaal op alle poorten. Tegenwoordig hebben netwerkverdeeldozen veel meer intelligentie in huis dan dat. </a:t>
            </a:r>
          </a:p>
          <a:p>
            <a:endParaRPr lang="nl-BE" dirty="0"/>
          </a:p>
          <a:p>
            <a:r>
              <a:rPr lang="nl-BE" dirty="0"/>
              <a:t>Die worden dan switches genoemd. Omdat hubs en switches uiterlijk sterk op elkaar gelijken, worden beide vaak door elkaar gehaald, maar bedenk dat gewone hubs niet meer bestaan en volledig vervangen werden door switches.</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66</a:t>
            </a:fld>
            <a:endParaRPr lang="LID4096"/>
          </a:p>
        </p:txBody>
      </p:sp>
    </p:spTree>
    <p:extLst>
      <p:ext uri="{BB962C8B-B14F-4D97-AF65-F5344CB8AC3E}">
        <p14:creationId xmlns:p14="http://schemas.microsoft.com/office/powerpoint/2010/main" val="41721586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Vanaf iedere computer in het netwerk vertrekt een kabel naar de hub die dan de onderlinge verbindingen tussen de computers regelt. </a:t>
            </a:r>
          </a:p>
          <a:p>
            <a:endParaRPr lang="nl-BE" dirty="0"/>
          </a:p>
          <a:p>
            <a:r>
              <a:rPr lang="nl-BE" dirty="0"/>
              <a:t>Wanneer er een slechte verbinding ontstaat met één computer hebben de andere computers in het netwerk daar geen last van.</a:t>
            </a:r>
          </a:p>
          <a:p>
            <a:endParaRPr lang="nl-BE" dirty="0"/>
          </a:p>
          <a:p>
            <a:r>
              <a:rPr lang="nl-BE" dirty="0"/>
              <a:t>De gegevensstroom wordt doorgestuurd wordt naar alle aangesloten toestellen. De beschikbare bandbreedte wordt gewoon gedeeld door het aantal aangesloten werkstations, ongeacht de behoefte.</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67</a:t>
            </a:fld>
            <a:endParaRPr lang="LID4096"/>
          </a:p>
        </p:txBody>
      </p:sp>
    </p:spTree>
    <p:extLst>
      <p:ext uri="{BB962C8B-B14F-4D97-AF65-F5344CB8AC3E}">
        <p14:creationId xmlns:p14="http://schemas.microsoft.com/office/powerpoint/2010/main" val="39753213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Wanneer een hub louter fungeert als verbindingsstuk tussen de computers, dan spreekt men van een passieve hub. </a:t>
            </a:r>
          </a:p>
          <a:p>
            <a:endParaRPr lang="nl-BE" dirty="0"/>
          </a:p>
          <a:p>
            <a:r>
              <a:rPr lang="nl-BE" dirty="0"/>
              <a:t>Heeft de hub ook de mogelijkheid om het signaal te versterken zoals een repeater, dan noemen we dat een actieve hub.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68</a:t>
            </a:fld>
            <a:endParaRPr lang="LID4096"/>
          </a:p>
        </p:txBody>
      </p:sp>
    </p:spTree>
    <p:extLst>
      <p:ext uri="{BB962C8B-B14F-4D97-AF65-F5344CB8AC3E}">
        <p14:creationId xmlns:p14="http://schemas.microsoft.com/office/powerpoint/2010/main" val="39441194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meeste hubs beschikken over 4 tot 24 poorten, maar er bestaan ook exemplaren met meer poorten. Je kan ze met elkaar verbinden door middel van een speciale uplink-poort om op die manier meerdere poorten ter beschikking te hebben.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69</a:t>
            </a:fld>
            <a:endParaRPr lang="LID4096"/>
          </a:p>
        </p:txBody>
      </p:sp>
    </p:spTree>
    <p:extLst>
      <p:ext uri="{BB962C8B-B14F-4D97-AF65-F5344CB8AC3E}">
        <p14:creationId xmlns:p14="http://schemas.microsoft.com/office/powerpoint/2010/main" val="23873036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switch (kort voor switching hub) lijkt uiterlijk erg op een gewone hub.</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70</a:t>
            </a:fld>
            <a:endParaRPr lang="LID4096"/>
          </a:p>
        </p:txBody>
      </p:sp>
    </p:spTree>
    <p:extLst>
      <p:ext uri="{BB962C8B-B14F-4D97-AF65-F5344CB8AC3E}">
        <p14:creationId xmlns:p14="http://schemas.microsoft.com/office/powerpoint/2010/main" val="2073502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switch is actief in de verbindingslaag, de tweede laag van het OSI reference model, en hanteert MAC-adressen om te bepalen op welke poort pakketjes moeten worden doorgegeven.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71</a:t>
            </a:fld>
            <a:endParaRPr lang="LID4096"/>
          </a:p>
        </p:txBody>
      </p:sp>
    </p:spTree>
    <p:extLst>
      <p:ext uri="{BB962C8B-B14F-4D97-AF65-F5344CB8AC3E}">
        <p14:creationId xmlns:p14="http://schemas.microsoft.com/office/powerpoint/2010/main" val="2199625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Indien je draadloze verbinding wil maken met een computer die niet over een geïntegreerde draadloze netwerkkaart beschikt, kan je gebruik maken van een USB-adapter. Dat is een klein stickje dat je in een USB-poort kan steken. Voordelen zijn dat dit past op zowel laptops als desktops en dat je een computer niet moet openmaken om een insteekkaart te monteren. Het nadeel is dat zo’n USB-adapter niet uitgerust is met een degelijke externe antenne. In vergelijking met een insteekkaart is de ontvangst van het draadloze signaal daarom doorgaans zwakker. Bovendien neem je met zo’n adapter een USB-poort op je computer in.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7</a:t>
            </a:fld>
            <a:endParaRPr lang="LID4096"/>
          </a:p>
        </p:txBody>
      </p:sp>
    </p:spTree>
    <p:extLst>
      <p:ext uri="{BB962C8B-B14F-4D97-AF65-F5344CB8AC3E}">
        <p14:creationId xmlns:p14="http://schemas.microsoft.com/office/powerpoint/2010/main" val="30257821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zal de informatie enkel doorgeven aan de geadresseerde computer. De andere computers worden dus niet belast met overbodig netwerkverkeer dat niet voor hen bestemd is.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72</a:t>
            </a:fld>
            <a:endParaRPr lang="LID4096"/>
          </a:p>
        </p:txBody>
      </p:sp>
    </p:spTree>
    <p:extLst>
      <p:ext uri="{BB962C8B-B14F-4D97-AF65-F5344CB8AC3E}">
        <p14:creationId xmlns:p14="http://schemas.microsoft.com/office/powerpoint/2010/main" val="40851911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Bovendien verdeelt een switch de beschikbare bandbreedte niet gelijkmatig over alle werkstations, maar wel naargelang de behoefte. Zo kan een computer bij het downloaden van een bestand over het netwerk gebruik maken van de volledige bandbreedte van de switch, als er op dat ogenblik geen enkele andere computer informatie verstuurt of ontvangt van het netwerk. Dat verhoogt de overdrachtssnelheid over het hele netwerk en verkleint de kans op botsingen.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73</a:t>
            </a:fld>
            <a:endParaRPr lang="LID4096"/>
          </a:p>
        </p:txBody>
      </p:sp>
    </p:spTree>
    <p:extLst>
      <p:ext uri="{BB962C8B-B14F-4D97-AF65-F5344CB8AC3E}">
        <p14:creationId xmlns:p14="http://schemas.microsoft.com/office/powerpoint/2010/main" val="33832939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Die MAC-adressen worden, gekoppeld aan de juiste poort, bewaard in een MAC-tabel in het geheugen van de switch. Die tabel is bij aanvang leeg. De switch leert de MAC-adressen van alle aangesloten computers kennen wanneer die berichten beginnen verzenden. </a:t>
            </a:r>
          </a:p>
          <a:p>
            <a:endParaRPr lang="nl-BE" dirty="0"/>
          </a:p>
          <a:p>
            <a:r>
              <a:rPr lang="nl-BE" dirty="0"/>
              <a:t>Als de computer op poort 1 een bericht verzendt, controleert de switch de header-informatie van het eerste frame. Daarin bevindt zich het MAC-adres van de verzendende computer.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74</a:t>
            </a:fld>
            <a:endParaRPr lang="LID4096"/>
          </a:p>
        </p:txBody>
      </p:sp>
    </p:spTree>
    <p:extLst>
      <p:ext uri="{BB962C8B-B14F-4D97-AF65-F5344CB8AC3E}">
        <p14:creationId xmlns:p14="http://schemas.microsoft.com/office/powerpoint/2010/main" val="6282758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Dat MAC-adres wordt vervolgens bewaard in de MAC-tabel bij poort 1. Op dezelfde manier leert een switch van alle toestellen op welke poort aangesloten ze zijn. Wanneer een bericht verzonden wordt dat bedoeld is voor een computer met een MAC-adres dat nog niet gekend is in de MAC-tabel, dan wordt dat bericht verzonden naar alle aangesloten apparaten waarvan het MAC-adres op dat ogenblik nog niet bekend is, in de hoop op die manier toch de bestemmeling te bereiken. </a:t>
            </a:r>
          </a:p>
          <a:p>
            <a:endParaRPr lang="nl-BE" dirty="0"/>
          </a:p>
          <a:p>
            <a:r>
              <a:rPr lang="nl-BE" dirty="0"/>
              <a:t>Dat wordt flooding genoemd.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75</a:t>
            </a:fld>
            <a:endParaRPr lang="LID4096"/>
          </a:p>
        </p:txBody>
      </p:sp>
    </p:spTree>
    <p:extLst>
      <p:ext uri="{BB962C8B-B14F-4D97-AF65-F5344CB8AC3E}">
        <p14:creationId xmlns:p14="http://schemas.microsoft.com/office/powerpoint/2010/main" val="35776607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computer met het IP-adres 192.168.0.5 herkent het IP-adres en stuurt een antwoord met daarin zijn MAC-adres. Die bewaart de switch op zijn beurt in de MAC-tabel.</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76</a:t>
            </a:fld>
            <a:endParaRPr lang="LID4096"/>
          </a:p>
        </p:txBody>
      </p:sp>
    </p:spTree>
    <p:extLst>
      <p:ext uri="{BB962C8B-B14F-4D97-AF65-F5344CB8AC3E}">
        <p14:creationId xmlns:p14="http://schemas.microsoft.com/office/powerpoint/2010/main" val="24563390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Het bericht kan nu worden afgeleverd aan 192.168.0.5.</a:t>
            </a:r>
          </a:p>
          <a:p>
            <a:endParaRPr lang="nl-BE" dirty="0"/>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77</a:t>
            </a:fld>
            <a:endParaRPr lang="LID4096"/>
          </a:p>
        </p:txBody>
      </p:sp>
    </p:spTree>
    <p:extLst>
      <p:ext uri="{BB962C8B-B14F-4D97-AF65-F5344CB8AC3E}">
        <p14:creationId xmlns:p14="http://schemas.microsoft.com/office/powerpoint/2010/main" val="35208650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De inhoud van de MAC-tabel ligt niet voor eeuwig vast. Meestal worden entries in de MAC-tabel slechts enkele minuten bewaard. Heel wat switches bieden de mogelijkheid aan netwerkbeheerders om die tijd zelf in te stellen. Vaak kunnen beheerders eveneens bepaalde MAC-adressen permanent vastleggen in de MAC-tabel. Dat worden dan statische entries genoemd (tegenover dynamische entries voor MAC-adressen die de switch zelf heeft geleerd). Dit kan gedaan worden om de vertragende effecten van flooding tegen te gaan, maar aangezien de prestatiewinst doorgaans erg gering is, houden netwerkbeheerders zich daar zelden mee bezig.</a:t>
            </a:r>
          </a:p>
          <a:p>
            <a:endParaRPr lang="nl-BE" dirty="0"/>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78</a:t>
            </a:fld>
            <a:endParaRPr lang="LID4096"/>
          </a:p>
        </p:txBody>
      </p:sp>
    </p:spTree>
    <p:extLst>
      <p:ext uri="{BB962C8B-B14F-4D97-AF65-F5344CB8AC3E}">
        <p14:creationId xmlns:p14="http://schemas.microsoft.com/office/powerpoint/2010/main" val="29226745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Wanneer de netwerkbeheerder zelf instellingen kan wijzingen in de switch, spreken we van een managed switch. Netwerkbeheerders verbinden zo’n switch dan met een computer door middel van een speciale consolekabel en </a:t>
            </a:r>
          </a:p>
          <a:p>
            <a:endParaRPr lang="nl-BE" dirty="0"/>
          </a:p>
          <a:p>
            <a:r>
              <a:rPr lang="nl-BE" dirty="0"/>
              <a:t>gebruiken UNIX-gebaseerde tekstcommando’s om instellingen te wijzigen.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79</a:t>
            </a:fld>
            <a:endParaRPr lang="LID4096"/>
          </a:p>
        </p:txBody>
      </p:sp>
    </p:spTree>
    <p:extLst>
      <p:ext uri="{BB962C8B-B14F-4D97-AF65-F5344CB8AC3E}">
        <p14:creationId xmlns:p14="http://schemas.microsoft.com/office/powerpoint/2010/main" val="21176681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Tegenwoordig kan het beheer ook via een webinterface. Via de browser van eender welke computer op het netwerk maakt de beheerder dan contact met het IP-adres van de switch. Nadat correct op de switch werd aangemeld, kan de netwerkbeheer-der allerlei instellingen op de switch aanpassen, zoals de naam van de switch, het statische IP-adres enzovoort. Via dezelfde webinterface kan de beheerder boven-dien alle informatie bekomen betreffende de werking van de switch. </a:t>
            </a:r>
          </a:p>
          <a:p>
            <a:endParaRPr lang="nl-BE" dirty="0"/>
          </a:p>
          <a:p>
            <a:r>
              <a:rPr lang="nl-BE" dirty="0"/>
              <a:t>Steeds meer fabrikanten laten de configuratie van een switch toe via een meegeleverde inlog-naam en wachtwoord op een portaalwebsite op het internet. Dat wordt dan een cloudportal genoemd.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80</a:t>
            </a:fld>
            <a:endParaRPr lang="LID4096"/>
          </a:p>
        </p:txBody>
      </p:sp>
    </p:spTree>
    <p:extLst>
      <p:ext uri="{BB962C8B-B14F-4D97-AF65-F5344CB8AC3E}">
        <p14:creationId xmlns:p14="http://schemas.microsoft.com/office/powerpoint/2010/main" val="4086413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meeste switches beschikken over 4 of meer gewone poorten. Heb je niet voldoende met het aantal beschikbare poorten op één switch, dan kan je verschillende switches met elkaar koppelen. We spreken dan van een stack en dat werkt het best als alle switches in de stack van hetzelfde merk zijn. De afzonderlijke switches vormen dan samen één logische switch in het netwerk.</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81</a:t>
            </a:fld>
            <a:endParaRPr lang="LID4096"/>
          </a:p>
        </p:txBody>
      </p:sp>
    </p:spTree>
    <p:extLst>
      <p:ext uri="{BB962C8B-B14F-4D97-AF65-F5344CB8AC3E}">
        <p14:creationId xmlns:p14="http://schemas.microsoft.com/office/powerpoint/2010/main" val="3552842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FC773-5E1F-BA33-5790-0FF617E28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636978-C748-A45E-BEE4-4DF8FEA94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228EE-5CEC-F21D-6143-5027377421A7}"/>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AE755FA8-0CCB-42E3-A0E1-B4C284C00940}"/>
              </a:ext>
            </a:extLst>
          </p:cNvPr>
          <p:cNvSpPr>
            <a:spLocks noGrp="1"/>
          </p:cNvSpPr>
          <p:nvPr>
            <p:ph type="sldNum" sz="quarter" idx="5"/>
          </p:nvPr>
        </p:nvSpPr>
        <p:spPr/>
        <p:txBody>
          <a:bodyPr/>
          <a:lstStyle/>
          <a:p>
            <a:fld id="{00F8390C-9059-4BBE-B3FF-5C476D43EF23}" type="slidenum">
              <a:rPr lang="LID4096" smtClean="0"/>
              <a:t>8</a:t>
            </a:fld>
            <a:endParaRPr lang="LID4096"/>
          </a:p>
        </p:txBody>
      </p:sp>
    </p:spTree>
    <p:extLst>
      <p:ext uri="{BB962C8B-B14F-4D97-AF65-F5344CB8AC3E}">
        <p14:creationId xmlns:p14="http://schemas.microsoft.com/office/powerpoint/2010/main" val="9403967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Switches handelen voortdurend een heleboel verbindingen af. De techniek waarmee ze dat doen heet frame switching. De verbinding tussen twee computers duurt net lang genoeg om een frame door te geven. Voor een volgend frame moet een nieuwe verbinding worden gemaakt. Tussen die frames door kunnen echter andere verbindingen tot stand worden gebracht voor het doorgeven van frames tussen andere computers. Er bestaan drie technieken om frames door te sturen.</a:t>
            </a:r>
          </a:p>
          <a:p>
            <a:endParaRPr lang="nl-BE" dirty="0"/>
          </a:p>
          <a:p>
            <a:r>
              <a:rPr lang="nl-BE" dirty="0"/>
              <a:t>Een frame wordt eerst volledig ingelezen en wordt pas daarna doorgegeven. Dat heet store &amp; forward. Switches die volgens deze techniek werken controle-ren de frames ook op fouten. Dat zorgt voor een beetje vertraging van het net-werkverkeer, maar zo worden er wel veel corrupties voorkomen en gaan er minder corrupte frames over het netwerk zwerven. Voor het tijdelijk bewaren van de frames wordt een buffergeheugen gebruikt.</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82</a:t>
            </a:fld>
            <a:endParaRPr lang="LID4096"/>
          </a:p>
        </p:txBody>
      </p:sp>
    </p:spTree>
    <p:extLst>
      <p:ext uri="{BB962C8B-B14F-4D97-AF65-F5344CB8AC3E}">
        <p14:creationId xmlns:p14="http://schemas.microsoft.com/office/powerpoint/2010/main" val="33523515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Zodra van een binnenkomend frame het MAC-adres van de bestemmeling gelezen is, wordt het frame al onmiddellijk doorgestuurd naar de bestemmeling, zelfs al werden alle gegevens van het frame op dat moment nog niet ontvangen. Bit voor bit wordt het frame dan van de ene poort rechtstreeks naar de andere poort doorgegeven. De gegevensoverdracht gaat dan sneller, maar door het ontbreken van een foutcontrole kunnen corrupte frames rondgestuurd worden of zijn botsingen op het netwerk mogelijk. Deze manier van doorgeven van frames wordt cut through of de hot potato-strategie genoemd. De meeste switches ondersteunen beide technieken (store &amp; forward en cut through). Ze gebruiken dan standaard het principe van cut through, tot een bepaald niveau van fouten werd bereikt. Daarna wordt er overgeschakeld op store &amp; forward. Op die manier wordt zolang mogelijk gebruik gemaakt van de hoogste doorvoersnelheid.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83</a:t>
            </a:fld>
            <a:endParaRPr lang="LID4096"/>
          </a:p>
        </p:txBody>
      </p:sp>
    </p:spTree>
    <p:extLst>
      <p:ext uri="{BB962C8B-B14F-4D97-AF65-F5344CB8AC3E}">
        <p14:creationId xmlns:p14="http://schemas.microsoft.com/office/powerpoint/2010/main" val="2714873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Bij fragment free worden de eerste 64 bytes van een frame ingelezen, waarna het frame al doorgestuurd wordt naar de bestemmeling, zelfs al werd het hele frame nog niet ontvangen. Er kan dan al een foutcontrole worden uitgevoerd op die eerste 64 bytes – de meeste fouten komen immers in die eerste bytes voor. Toch blijft de vertraging beperkt, aangezien niet eerst het volledige frame moet worden ingelezen.</a:t>
            </a:r>
          </a:p>
          <a:p>
            <a:endParaRPr lang="nl-BE" dirty="0"/>
          </a:p>
          <a:p>
            <a:r>
              <a:rPr lang="nl-BE" dirty="0"/>
              <a:t>Wanneer een switch de drie technieken aankan, zal die over het algemeen op basis van een eigen analyse van het netwerkverkeer autonoom kunnen beslissen welke techniek gebruikt zal worden. Op sommige switches kan je als netwerkbeheerder zelf de gebruikte techniek instellen.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84</a:t>
            </a:fld>
            <a:endParaRPr lang="LID4096"/>
          </a:p>
        </p:txBody>
      </p:sp>
    </p:spTree>
    <p:extLst>
      <p:ext uri="{BB962C8B-B14F-4D97-AF65-F5344CB8AC3E}">
        <p14:creationId xmlns:p14="http://schemas.microsoft.com/office/powerpoint/2010/main" val="19539216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Een bridge is een apparaat dat twee netwerksegmenten met elkaar verbindt en ge-gevens van het ene netwerksegment naar het andere kopieert. Dat gebeurt enkel indien die gegevens ook daadwerkelijk voor het andere netwerksegment bedoeld zijn. </a:t>
            </a:r>
          </a:p>
          <a:p>
            <a:endParaRPr lang="nl-BE" dirty="0"/>
          </a:p>
          <a:p>
            <a:r>
              <a:rPr lang="nl-BE" dirty="0"/>
              <a:t>Een bridge heeft dus een controlerende functie: ze kijkt elk frame dat verstuurd wordt na op haar adressering. Hierdoor hebben de verschillende netwerksegmenten geen last van het gegevensverkeer van de andere segmenten. De totale beschik-baarheid van het netwerk verhoogt daardoor en de kans op botsingen verkleint. Bovendien zullen corrupte frames enkel nog in het lokale netwerksegment kunnen bewegen.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85</a:t>
            </a:fld>
            <a:endParaRPr lang="LID4096"/>
          </a:p>
        </p:txBody>
      </p:sp>
    </p:spTree>
    <p:extLst>
      <p:ext uri="{BB962C8B-B14F-4D97-AF65-F5344CB8AC3E}">
        <p14:creationId xmlns:p14="http://schemas.microsoft.com/office/powerpoint/2010/main" val="20214849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Moderne switches worden doorgaans uitgerust met een bridge-functie. Zij combineren de voordelen van een switch met die van een bridge. Met een dergelijke switch kan je het netwerk segmenteren zonder dat daarvoor een aparte bridge nodig is. Er staat geen limiet op het aantal bridges in een netwerk. In de praktijk worden ze enkel toegepast in uitgebreide netwerken.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86</a:t>
            </a:fld>
            <a:endParaRPr lang="LID4096"/>
          </a:p>
        </p:txBody>
      </p:sp>
    </p:spTree>
    <p:extLst>
      <p:ext uri="{BB962C8B-B14F-4D97-AF65-F5344CB8AC3E}">
        <p14:creationId xmlns:p14="http://schemas.microsoft.com/office/powerpoint/2010/main" val="6203037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Het begrip bridge wordt eveneens gebruikt voor toestellen die verschillende types van netwerken aan elkaar kunnen koppelen. Dat kunnen dan netwerken zijn met een verschillende topologie, een andere bekabeling of een afwijkend toegangsprotocol. Correcter is het om in dat geval te spreken van een converting bridge. Niet altijd beschikt zo’n converting bridge over een echte bridge-functie zoals hierboven beschreven, waardoor de naamgeving nog verwarrender wordt.</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87</a:t>
            </a:fld>
            <a:endParaRPr lang="LID4096"/>
          </a:p>
        </p:txBody>
      </p:sp>
    </p:spTree>
    <p:extLst>
      <p:ext uri="{BB962C8B-B14F-4D97-AF65-F5344CB8AC3E}">
        <p14:creationId xmlns:p14="http://schemas.microsoft.com/office/powerpoint/2010/main" val="36101836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Routers bestaan in verschillende vormen, van grote toestellen die in professionele netwerken in racks kunnen worden ingebouwd, tot kleine routertjes voor thuisnetwerken. Bij draadloze access points voor thuisnetwerken zit vaak ook een router ingebouwd. Ze worden dan ook draadloze routers genoemd.</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88</a:t>
            </a:fld>
            <a:endParaRPr lang="LID4096"/>
          </a:p>
        </p:txBody>
      </p:sp>
    </p:spTree>
    <p:extLst>
      <p:ext uri="{BB962C8B-B14F-4D97-AF65-F5344CB8AC3E}">
        <p14:creationId xmlns:p14="http://schemas.microsoft.com/office/powerpoint/2010/main" val="37250201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Routers zijn niet bedoeld om individuele computers maar om netwerken aan elkaar te koppelen. Ze zijn via één poort verbonden met het lokaal netwerk en met één of meer poorten verbonden met andere routers op het internet.</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89</a:t>
            </a:fld>
            <a:endParaRPr lang="LID4096"/>
          </a:p>
        </p:txBody>
      </p:sp>
    </p:spTree>
    <p:extLst>
      <p:ext uri="{BB962C8B-B14F-4D97-AF65-F5344CB8AC3E}">
        <p14:creationId xmlns:p14="http://schemas.microsoft.com/office/powerpoint/2010/main" val="31004787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routering gebeurt niet op basis van MAC-adres maar op basis van het IP-adres. Een router is dan ook een apparaat dat actief is op de netwerklaag, de derde laag van het OSI reference model.</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90</a:t>
            </a:fld>
            <a:endParaRPr lang="LID4096"/>
          </a:p>
        </p:txBody>
      </p:sp>
    </p:spTree>
    <p:extLst>
      <p:ext uri="{BB962C8B-B14F-4D97-AF65-F5344CB8AC3E}">
        <p14:creationId xmlns:p14="http://schemas.microsoft.com/office/powerpoint/2010/main" val="38041909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Basisstations voor WiFi-netwerken worden WNAP (wireless network access point), NAP (network access point) of kortweg AP (access point) genoemd. Soms gebruikt men ook het begrip draadloze router, maar helemaal correct is dat niet. Zelfs al beschikken ze over een router-functie, dan werkt die functie niet via het draadloze maar via het bekabelde signaal. Een NAP is eerder het draadloze equivalent van een converting bridge – de benaming draadloze bridge zou dus dichter bij de waarheid liggen.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91</a:t>
            </a:fld>
            <a:endParaRPr lang="LID4096"/>
          </a:p>
        </p:txBody>
      </p:sp>
    </p:spTree>
    <p:extLst>
      <p:ext uri="{BB962C8B-B14F-4D97-AF65-F5344CB8AC3E}">
        <p14:creationId xmlns:p14="http://schemas.microsoft.com/office/powerpoint/2010/main" val="3378330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8C0C3-4992-2840-0A0D-C54F7964F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2D113-A71F-84B3-3669-C3A46980D7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B9937-2C70-4A02-62A7-12D765998D6A}"/>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9216F42B-3228-1A64-257D-6FD157C846EC}"/>
              </a:ext>
            </a:extLst>
          </p:cNvPr>
          <p:cNvSpPr>
            <a:spLocks noGrp="1"/>
          </p:cNvSpPr>
          <p:nvPr>
            <p:ph type="sldNum" sz="quarter" idx="5"/>
          </p:nvPr>
        </p:nvSpPr>
        <p:spPr/>
        <p:txBody>
          <a:bodyPr/>
          <a:lstStyle/>
          <a:p>
            <a:fld id="{00F8390C-9059-4BBE-B3FF-5C476D43EF23}" type="slidenum">
              <a:rPr lang="LID4096" smtClean="0"/>
              <a:t>9</a:t>
            </a:fld>
            <a:endParaRPr lang="LID4096"/>
          </a:p>
        </p:txBody>
      </p:sp>
    </p:spTree>
    <p:extLst>
      <p:ext uri="{BB962C8B-B14F-4D97-AF65-F5344CB8AC3E}">
        <p14:creationId xmlns:p14="http://schemas.microsoft.com/office/powerpoint/2010/main" val="36360251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NAP is een apparaat dat ingeplugd wordt in een klassiek bekabeld netwerk door middel van een gewone UTP-kabel of die het signaal van een ander NAP opvangt en weer doorgeeft aan de werkstations. Het verstuurt permanent een signaal, zodat de draadloze werkstations voortdurend verbonden blijven. Soms beschikken NAP’s ook over enkele bijkomende poorten voor netwerkkabels, zodat ze tegelijk ook als switch voor een klein bekabeld netwerkje kunnen ingezet worden.</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92</a:t>
            </a:fld>
            <a:endParaRPr lang="LID4096"/>
          </a:p>
        </p:txBody>
      </p:sp>
    </p:spTree>
    <p:extLst>
      <p:ext uri="{BB962C8B-B14F-4D97-AF65-F5344CB8AC3E}">
        <p14:creationId xmlns:p14="http://schemas.microsoft.com/office/powerpoint/2010/main" val="3227090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meeste NAP’s beschikken over één, twee of drie antennes – al zijn die bij sommige modellen niet zichtbaar want ingebouwd in de behuizing van het apparaat. Toestellen met twee of drie antennes zorgen voor een merkelijk betere ontvangst. Ze gaan immers plaatselijke signaalzwakte door reflectie tegen. Staat een NAP bij een muur, dan kan het signaal dat een antenne uitstuurt teruggekaatst worden. Komen het oorspronkelijke en het gereflecteerde signaal elkaar tegen, dan heffen ze elkaar op en is er geen ontvangst. Met twee of drie antennes, die een beetje uit elkaar staan, wordt het zendpunt verschoven. De client zal automatisch kiezen om contact te maken met de antenne die het sterkste signaal uitstuurt.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93</a:t>
            </a:fld>
            <a:endParaRPr lang="LID4096"/>
          </a:p>
        </p:txBody>
      </p:sp>
    </p:spTree>
    <p:extLst>
      <p:ext uri="{BB962C8B-B14F-4D97-AF65-F5344CB8AC3E}">
        <p14:creationId xmlns:p14="http://schemas.microsoft.com/office/powerpoint/2010/main" val="18789789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Bovendien kan het signaal optimaal naar het mobiele apparaat worden gericht; dat heet beamforming. Op die manier levert zo’n NAP op langere afstand een veel stabielere en snellere verbinding dan oudere NAP’s zonder MIMO.</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94</a:t>
            </a:fld>
            <a:endParaRPr lang="LID4096"/>
          </a:p>
        </p:txBody>
      </p:sp>
    </p:spTree>
    <p:extLst>
      <p:ext uri="{BB962C8B-B14F-4D97-AF65-F5344CB8AC3E}">
        <p14:creationId xmlns:p14="http://schemas.microsoft.com/office/powerpoint/2010/main" val="26204388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Elk NAP zendt met het signaal ook de naam van het draadloos netwerk uit, die de SSID (service set identifier) heet. Bij sommige opstellingen is het mogelijk om met mobiele apparaten doorheen het volledige zendbereik van het draadloze netwerk te bewegen (roaming) zonder dat de verbinding onderbroken wordt door elke NAP exact hetzelfde SSID te geven en op verschillende kanalen in te stellen. Het mobiele apparaat zal automatisch een verbinding maken met het NAP dat het sterkste signaal uitzendt. </a:t>
            </a:r>
          </a:p>
          <a:p>
            <a:endParaRPr lang="LID4096" dirty="0"/>
          </a:p>
        </p:txBody>
      </p:sp>
      <p:sp>
        <p:nvSpPr>
          <p:cNvPr id="4" name="Slide Number Placeholder 3"/>
          <p:cNvSpPr>
            <a:spLocks noGrp="1"/>
          </p:cNvSpPr>
          <p:nvPr>
            <p:ph type="sldNum" sz="quarter" idx="5"/>
          </p:nvPr>
        </p:nvSpPr>
        <p:spPr/>
        <p:txBody>
          <a:bodyPr/>
          <a:lstStyle/>
          <a:p>
            <a:fld id="{00F8390C-9059-4BBE-B3FF-5C476D43EF23}" type="slidenum">
              <a:rPr lang="LID4096" smtClean="0"/>
              <a:t>95</a:t>
            </a:fld>
            <a:endParaRPr lang="LID4096"/>
          </a:p>
        </p:txBody>
      </p:sp>
    </p:spTree>
    <p:extLst>
      <p:ext uri="{BB962C8B-B14F-4D97-AF65-F5344CB8AC3E}">
        <p14:creationId xmlns:p14="http://schemas.microsoft.com/office/powerpoint/2010/main" val="26959107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Wanneer één NAP onvoldoende is om overal op de campus van een bedrijf, school of andere organisatie een behoorlijke ontvangst mogelijk te maken, kan je in plaats van een tweede NAP ook gebruik maken van een draadloze repeater (ook: range extender). Dat is een toestel dat het draadloze signaal opvangt en versterkt weer doorgeeft. Het voordeel van zo’n opstelling is dat je voor die repeater geen toegang tot het bekabeld netwerk hoeft te voorzien. Het nadeel is dat bij het gebruik van draadloze repeaters de doorvoersnelheid erg kan zakken. Er bestaan repeaters die weer-bestendig zijn en dus buitenshuis kunnen worden opgesteld. </a:t>
            </a:r>
            <a:r>
              <a:rPr lang="nl-BE"/>
              <a:t>Sommige repeaters beschikken over een of meer poorten voor een netwerkkabel.</a:t>
            </a:r>
          </a:p>
          <a:p>
            <a:endParaRPr lang="LID4096"/>
          </a:p>
        </p:txBody>
      </p:sp>
      <p:sp>
        <p:nvSpPr>
          <p:cNvPr id="4" name="Slide Number Placeholder 3"/>
          <p:cNvSpPr>
            <a:spLocks noGrp="1"/>
          </p:cNvSpPr>
          <p:nvPr>
            <p:ph type="sldNum" sz="quarter" idx="5"/>
          </p:nvPr>
        </p:nvSpPr>
        <p:spPr/>
        <p:txBody>
          <a:bodyPr/>
          <a:lstStyle/>
          <a:p>
            <a:fld id="{00F8390C-9059-4BBE-B3FF-5C476D43EF23}" type="slidenum">
              <a:rPr lang="LID4096" smtClean="0"/>
              <a:t>96</a:t>
            </a:fld>
            <a:endParaRPr lang="LID4096"/>
          </a:p>
        </p:txBody>
      </p:sp>
    </p:spTree>
    <p:extLst>
      <p:ext uri="{BB962C8B-B14F-4D97-AF65-F5344CB8AC3E}">
        <p14:creationId xmlns:p14="http://schemas.microsoft.com/office/powerpoint/2010/main" val="90477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D43C7-DEAE-94E9-F853-6165EF627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34D3D38E-87DA-E9AA-ABE5-3BB271E89B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6976C66D-530C-1D46-839B-9E465C525915}"/>
              </a:ext>
            </a:extLst>
          </p:cNvPr>
          <p:cNvSpPr>
            <a:spLocks noGrp="1"/>
          </p:cNvSpPr>
          <p:nvPr>
            <p:ph type="dt" sz="half" idx="10"/>
          </p:nvPr>
        </p:nvSpPr>
        <p:spPr/>
        <p:txBody>
          <a:bodyPr/>
          <a:lstStyle/>
          <a:p>
            <a:fld id="{D492C386-CBA2-46B4-A82A-447493131342}" type="datetimeFigureOut">
              <a:rPr lang="LID4096" smtClean="0"/>
              <a:t>11/18/2025</a:t>
            </a:fld>
            <a:endParaRPr lang="LID4096"/>
          </a:p>
        </p:txBody>
      </p:sp>
      <p:sp>
        <p:nvSpPr>
          <p:cNvPr id="5" name="Footer Placeholder 4">
            <a:extLst>
              <a:ext uri="{FF2B5EF4-FFF2-40B4-BE49-F238E27FC236}">
                <a16:creationId xmlns:a16="http://schemas.microsoft.com/office/drawing/2014/main" id="{F6FB9DE8-649B-B767-2A4B-03D21993F1C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AAD0F26-7804-050F-6C01-CE4B1511FF9E}"/>
              </a:ext>
            </a:extLst>
          </p:cNvPr>
          <p:cNvSpPr>
            <a:spLocks noGrp="1"/>
          </p:cNvSpPr>
          <p:nvPr>
            <p:ph type="sldNum" sz="quarter" idx="12"/>
          </p:nvPr>
        </p:nvSpPr>
        <p:spPr/>
        <p:txBody>
          <a:bodyPr/>
          <a:lstStyle/>
          <a:p>
            <a:fld id="{0BACE193-8210-4C47-910C-20504568C53B}" type="slidenum">
              <a:rPr lang="LID4096" smtClean="0"/>
              <a:t>‹#›</a:t>
            </a:fld>
            <a:endParaRPr lang="LID4096"/>
          </a:p>
        </p:txBody>
      </p:sp>
    </p:spTree>
    <p:extLst>
      <p:ext uri="{BB962C8B-B14F-4D97-AF65-F5344CB8AC3E}">
        <p14:creationId xmlns:p14="http://schemas.microsoft.com/office/powerpoint/2010/main" val="254204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06E0-6456-D6BC-061A-2D6BC2C9F84C}"/>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4F45A854-1F40-57C6-9F87-F1BCCD1A4F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009BB93-C1A9-38FC-FA57-208059918F74}"/>
              </a:ext>
            </a:extLst>
          </p:cNvPr>
          <p:cNvSpPr>
            <a:spLocks noGrp="1"/>
          </p:cNvSpPr>
          <p:nvPr>
            <p:ph type="dt" sz="half" idx="10"/>
          </p:nvPr>
        </p:nvSpPr>
        <p:spPr/>
        <p:txBody>
          <a:bodyPr/>
          <a:lstStyle/>
          <a:p>
            <a:fld id="{D492C386-CBA2-46B4-A82A-447493131342}" type="datetimeFigureOut">
              <a:rPr lang="LID4096" smtClean="0"/>
              <a:t>11/18/2025</a:t>
            </a:fld>
            <a:endParaRPr lang="LID4096"/>
          </a:p>
        </p:txBody>
      </p:sp>
      <p:sp>
        <p:nvSpPr>
          <p:cNvPr id="5" name="Footer Placeholder 4">
            <a:extLst>
              <a:ext uri="{FF2B5EF4-FFF2-40B4-BE49-F238E27FC236}">
                <a16:creationId xmlns:a16="http://schemas.microsoft.com/office/drawing/2014/main" id="{9A6E066E-FFF6-2E81-9CB1-7F3EF37227E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430E0ADA-885D-1F29-16BE-EF0B6FF6BF31}"/>
              </a:ext>
            </a:extLst>
          </p:cNvPr>
          <p:cNvSpPr>
            <a:spLocks noGrp="1"/>
          </p:cNvSpPr>
          <p:nvPr>
            <p:ph type="sldNum" sz="quarter" idx="12"/>
          </p:nvPr>
        </p:nvSpPr>
        <p:spPr/>
        <p:txBody>
          <a:bodyPr/>
          <a:lstStyle/>
          <a:p>
            <a:fld id="{0BACE193-8210-4C47-910C-20504568C53B}" type="slidenum">
              <a:rPr lang="LID4096" smtClean="0"/>
              <a:t>‹#›</a:t>
            </a:fld>
            <a:endParaRPr lang="LID4096"/>
          </a:p>
        </p:txBody>
      </p:sp>
    </p:spTree>
    <p:extLst>
      <p:ext uri="{BB962C8B-B14F-4D97-AF65-F5344CB8AC3E}">
        <p14:creationId xmlns:p14="http://schemas.microsoft.com/office/powerpoint/2010/main" val="285278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7B33B-61AB-5003-E9FC-AA66B286D5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0C3151B-6140-EAAF-2282-38B7F9060A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056C352D-B1EF-C14B-6D59-FE8665122B19}"/>
              </a:ext>
            </a:extLst>
          </p:cNvPr>
          <p:cNvSpPr>
            <a:spLocks noGrp="1"/>
          </p:cNvSpPr>
          <p:nvPr>
            <p:ph type="dt" sz="half" idx="10"/>
          </p:nvPr>
        </p:nvSpPr>
        <p:spPr/>
        <p:txBody>
          <a:bodyPr/>
          <a:lstStyle/>
          <a:p>
            <a:fld id="{D492C386-CBA2-46B4-A82A-447493131342}" type="datetimeFigureOut">
              <a:rPr lang="LID4096" smtClean="0"/>
              <a:t>11/18/2025</a:t>
            </a:fld>
            <a:endParaRPr lang="LID4096"/>
          </a:p>
        </p:txBody>
      </p:sp>
      <p:sp>
        <p:nvSpPr>
          <p:cNvPr id="5" name="Footer Placeholder 4">
            <a:extLst>
              <a:ext uri="{FF2B5EF4-FFF2-40B4-BE49-F238E27FC236}">
                <a16:creationId xmlns:a16="http://schemas.microsoft.com/office/drawing/2014/main" id="{97A80DB4-D366-174B-A42A-3D59294D47A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813538A-C34B-683A-CA57-2AA842A1D4BD}"/>
              </a:ext>
            </a:extLst>
          </p:cNvPr>
          <p:cNvSpPr>
            <a:spLocks noGrp="1"/>
          </p:cNvSpPr>
          <p:nvPr>
            <p:ph type="sldNum" sz="quarter" idx="12"/>
          </p:nvPr>
        </p:nvSpPr>
        <p:spPr/>
        <p:txBody>
          <a:bodyPr/>
          <a:lstStyle/>
          <a:p>
            <a:fld id="{0BACE193-8210-4C47-910C-20504568C53B}" type="slidenum">
              <a:rPr lang="LID4096" smtClean="0"/>
              <a:t>‹#›</a:t>
            </a:fld>
            <a:endParaRPr lang="LID4096"/>
          </a:p>
        </p:txBody>
      </p:sp>
    </p:spTree>
    <p:extLst>
      <p:ext uri="{BB962C8B-B14F-4D97-AF65-F5344CB8AC3E}">
        <p14:creationId xmlns:p14="http://schemas.microsoft.com/office/powerpoint/2010/main" val="5912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3900-FB4F-D29F-79EA-7AB5B2F1708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C3D42AF-322B-6D1C-8DF1-FA6A18F97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4DB6EC4E-7EC8-83FC-1292-40DF42610D4F}"/>
              </a:ext>
            </a:extLst>
          </p:cNvPr>
          <p:cNvSpPr>
            <a:spLocks noGrp="1"/>
          </p:cNvSpPr>
          <p:nvPr>
            <p:ph type="dt" sz="half" idx="10"/>
          </p:nvPr>
        </p:nvSpPr>
        <p:spPr/>
        <p:txBody>
          <a:bodyPr/>
          <a:lstStyle/>
          <a:p>
            <a:fld id="{D492C386-CBA2-46B4-A82A-447493131342}" type="datetimeFigureOut">
              <a:rPr lang="LID4096" smtClean="0"/>
              <a:t>11/18/2025</a:t>
            </a:fld>
            <a:endParaRPr lang="LID4096"/>
          </a:p>
        </p:txBody>
      </p:sp>
      <p:sp>
        <p:nvSpPr>
          <p:cNvPr id="5" name="Footer Placeholder 4">
            <a:extLst>
              <a:ext uri="{FF2B5EF4-FFF2-40B4-BE49-F238E27FC236}">
                <a16:creationId xmlns:a16="http://schemas.microsoft.com/office/drawing/2014/main" id="{20D6372E-0F2B-58B8-DAF6-F3BB1C5F15B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4C539A4-6BF6-D6E0-9A06-01F5179357DF}"/>
              </a:ext>
            </a:extLst>
          </p:cNvPr>
          <p:cNvSpPr>
            <a:spLocks noGrp="1"/>
          </p:cNvSpPr>
          <p:nvPr>
            <p:ph type="sldNum" sz="quarter" idx="12"/>
          </p:nvPr>
        </p:nvSpPr>
        <p:spPr/>
        <p:txBody>
          <a:bodyPr/>
          <a:lstStyle/>
          <a:p>
            <a:fld id="{0BACE193-8210-4C47-910C-20504568C53B}" type="slidenum">
              <a:rPr lang="LID4096" smtClean="0"/>
              <a:t>‹#›</a:t>
            </a:fld>
            <a:endParaRPr lang="LID4096"/>
          </a:p>
        </p:txBody>
      </p:sp>
    </p:spTree>
    <p:extLst>
      <p:ext uri="{BB962C8B-B14F-4D97-AF65-F5344CB8AC3E}">
        <p14:creationId xmlns:p14="http://schemas.microsoft.com/office/powerpoint/2010/main" val="429492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0D6F-A75B-CCAB-070C-4878C0755A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C56B8481-3FA4-23B8-B971-37C8F01F4C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F1E3E6-AFDF-74F0-9E92-982E824D832E}"/>
              </a:ext>
            </a:extLst>
          </p:cNvPr>
          <p:cNvSpPr>
            <a:spLocks noGrp="1"/>
          </p:cNvSpPr>
          <p:nvPr>
            <p:ph type="dt" sz="half" idx="10"/>
          </p:nvPr>
        </p:nvSpPr>
        <p:spPr/>
        <p:txBody>
          <a:bodyPr/>
          <a:lstStyle/>
          <a:p>
            <a:fld id="{D492C386-CBA2-46B4-A82A-447493131342}" type="datetimeFigureOut">
              <a:rPr lang="LID4096" smtClean="0"/>
              <a:t>11/18/2025</a:t>
            </a:fld>
            <a:endParaRPr lang="LID4096"/>
          </a:p>
        </p:txBody>
      </p:sp>
      <p:sp>
        <p:nvSpPr>
          <p:cNvPr id="5" name="Footer Placeholder 4">
            <a:extLst>
              <a:ext uri="{FF2B5EF4-FFF2-40B4-BE49-F238E27FC236}">
                <a16:creationId xmlns:a16="http://schemas.microsoft.com/office/drawing/2014/main" id="{01A1AF40-AC44-B19A-5133-122E70655BA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9EFA34A-9ECA-9E1B-F3C8-DCB41BD2C65D}"/>
              </a:ext>
            </a:extLst>
          </p:cNvPr>
          <p:cNvSpPr>
            <a:spLocks noGrp="1"/>
          </p:cNvSpPr>
          <p:nvPr>
            <p:ph type="sldNum" sz="quarter" idx="12"/>
          </p:nvPr>
        </p:nvSpPr>
        <p:spPr/>
        <p:txBody>
          <a:bodyPr/>
          <a:lstStyle/>
          <a:p>
            <a:fld id="{0BACE193-8210-4C47-910C-20504568C53B}" type="slidenum">
              <a:rPr lang="LID4096" smtClean="0"/>
              <a:t>‹#›</a:t>
            </a:fld>
            <a:endParaRPr lang="LID4096"/>
          </a:p>
        </p:txBody>
      </p:sp>
    </p:spTree>
    <p:extLst>
      <p:ext uri="{BB962C8B-B14F-4D97-AF65-F5344CB8AC3E}">
        <p14:creationId xmlns:p14="http://schemas.microsoft.com/office/powerpoint/2010/main" val="2631328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7A46-857A-7917-F1E9-17CF37190E93}"/>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CE23A534-637B-2BA5-C844-7FA6DEF3EC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427B7183-FC8E-472B-A238-F16D829792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5F30E1EC-4B93-9438-0CF6-2A429DF0F018}"/>
              </a:ext>
            </a:extLst>
          </p:cNvPr>
          <p:cNvSpPr>
            <a:spLocks noGrp="1"/>
          </p:cNvSpPr>
          <p:nvPr>
            <p:ph type="dt" sz="half" idx="10"/>
          </p:nvPr>
        </p:nvSpPr>
        <p:spPr/>
        <p:txBody>
          <a:bodyPr/>
          <a:lstStyle/>
          <a:p>
            <a:fld id="{D492C386-CBA2-46B4-A82A-447493131342}" type="datetimeFigureOut">
              <a:rPr lang="LID4096" smtClean="0"/>
              <a:t>11/18/2025</a:t>
            </a:fld>
            <a:endParaRPr lang="LID4096"/>
          </a:p>
        </p:txBody>
      </p:sp>
      <p:sp>
        <p:nvSpPr>
          <p:cNvPr id="6" name="Footer Placeholder 5">
            <a:extLst>
              <a:ext uri="{FF2B5EF4-FFF2-40B4-BE49-F238E27FC236}">
                <a16:creationId xmlns:a16="http://schemas.microsoft.com/office/drawing/2014/main" id="{1CB00454-E497-999D-0505-1B3C446DCF6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069EFB42-3CC3-E946-DE70-717148B21D63}"/>
              </a:ext>
            </a:extLst>
          </p:cNvPr>
          <p:cNvSpPr>
            <a:spLocks noGrp="1"/>
          </p:cNvSpPr>
          <p:nvPr>
            <p:ph type="sldNum" sz="quarter" idx="12"/>
          </p:nvPr>
        </p:nvSpPr>
        <p:spPr/>
        <p:txBody>
          <a:bodyPr/>
          <a:lstStyle/>
          <a:p>
            <a:fld id="{0BACE193-8210-4C47-910C-20504568C53B}" type="slidenum">
              <a:rPr lang="LID4096" smtClean="0"/>
              <a:t>‹#›</a:t>
            </a:fld>
            <a:endParaRPr lang="LID4096"/>
          </a:p>
        </p:txBody>
      </p:sp>
    </p:spTree>
    <p:extLst>
      <p:ext uri="{BB962C8B-B14F-4D97-AF65-F5344CB8AC3E}">
        <p14:creationId xmlns:p14="http://schemas.microsoft.com/office/powerpoint/2010/main" val="3662316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59E4-FE48-1474-17DD-49158F00EE9E}"/>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4076223-A6AD-CDB1-214C-BBF81869D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4E0866-9C45-120B-B08C-A8440DE302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F6C64A5D-F144-FED6-BB2C-C0D79C3801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9BDB83-96AF-153C-8927-B293680CDB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290AF7E8-65AE-1188-4EB8-DF7EF5FAFF58}"/>
              </a:ext>
            </a:extLst>
          </p:cNvPr>
          <p:cNvSpPr>
            <a:spLocks noGrp="1"/>
          </p:cNvSpPr>
          <p:nvPr>
            <p:ph type="dt" sz="half" idx="10"/>
          </p:nvPr>
        </p:nvSpPr>
        <p:spPr/>
        <p:txBody>
          <a:bodyPr/>
          <a:lstStyle/>
          <a:p>
            <a:fld id="{D492C386-CBA2-46B4-A82A-447493131342}" type="datetimeFigureOut">
              <a:rPr lang="LID4096" smtClean="0"/>
              <a:t>11/18/2025</a:t>
            </a:fld>
            <a:endParaRPr lang="LID4096"/>
          </a:p>
        </p:txBody>
      </p:sp>
      <p:sp>
        <p:nvSpPr>
          <p:cNvPr id="8" name="Footer Placeholder 7">
            <a:extLst>
              <a:ext uri="{FF2B5EF4-FFF2-40B4-BE49-F238E27FC236}">
                <a16:creationId xmlns:a16="http://schemas.microsoft.com/office/drawing/2014/main" id="{F8390A9D-EE72-3790-ACD9-EB631A22FDF4}"/>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BD17E0FA-0D05-298B-D405-1C8F926CDF0B}"/>
              </a:ext>
            </a:extLst>
          </p:cNvPr>
          <p:cNvSpPr>
            <a:spLocks noGrp="1"/>
          </p:cNvSpPr>
          <p:nvPr>
            <p:ph type="sldNum" sz="quarter" idx="12"/>
          </p:nvPr>
        </p:nvSpPr>
        <p:spPr/>
        <p:txBody>
          <a:bodyPr/>
          <a:lstStyle/>
          <a:p>
            <a:fld id="{0BACE193-8210-4C47-910C-20504568C53B}" type="slidenum">
              <a:rPr lang="LID4096" smtClean="0"/>
              <a:t>‹#›</a:t>
            </a:fld>
            <a:endParaRPr lang="LID4096"/>
          </a:p>
        </p:txBody>
      </p:sp>
    </p:spTree>
    <p:extLst>
      <p:ext uri="{BB962C8B-B14F-4D97-AF65-F5344CB8AC3E}">
        <p14:creationId xmlns:p14="http://schemas.microsoft.com/office/powerpoint/2010/main" val="4033920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978C-4772-A39F-84E8-DD38ACCA2EBA}"/>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F86F6F21-F2C5-7598-3940-6569C47416A9}"/>
              </a:ext>
            </a:extLst>
          </p:cNvPr>
          <p:cNvSpPr>
            <a:spLocks noGrp="1"/>
          </p:cNvSpPr>
          <p:nvPr>
            <p:ph type="dt" sz="half" idx="10"/>
          </p:nvPr>
        </p:nvSpPr>
        <p:spPr/>
        <p:txBody>
          <a:bodyPr/>
          <a:lstStyle/>
          <a:p>
            <a:fld id="{D492C386-CBA2-46B4-A82A-447493131342}" type="datetimeFigureOut">
              <a:rPr lang="LID4096" smtClean="0"/>
              <a:t>11/18/2025</a:t>
            </a:fld>
            <a:endParaRPr lang="LID4096"/>
          </a:p>
        </p:txBody>
      </p:sp>
      <p:sp>
        <p:nvSpPr>
          <p:cNvPr id="4" name="Footer Placeholder 3">
            <a:extLst>
              <a:ext uri="{FF2B5EF4-FFF2-40B4-BE49-F238E27FC236}">
                <a16:creationId xmlns:a16="http://schemas.microsoft.com/office/drawing/2014/main" id="{07893F93-E650-1939-0583-B824BF368D7C}"/>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A8634C85-6BE3-DA5E-4F8F-225A5C1A5717}"/>
              </a:ext>
            </a:extLst>
          </p:cNvPr>
          <p:cNvSpPr>
            <a:spLocks noGrp="1"/>
          </p:cNvSpPr>
          <p:nvPr>
            <p:ph type="sldNum" sz="quarter" idx="12"/>
          </p:nvPr>
        </p:nvSpPr>
        <p:spPr/>
        <p:txBody>
          <a:bodyPr/>
          <a:lstStyle/>
          <a:p>
            <a:fld id="{0BACE193-8210-4C47-910C-20504568C53B}" type="slidenum">
              <a:rPr lang="LID4096" smtClean="0"/>
              <a:t>‹#›</a:t>
            </a:fld>
            <a:endParaRPr lang="LID4096"/>
          </a:p>
        </p:txBody>
      </p:sp>
    </p:spTree>
    <p:extLst>
      <p:ext uri="{BB962C8B-B14F-4D97-AF65-F5344CB8AC3E}">
        <p14:creationId xmlns:p14="http://schemas.microsoft.com/office/powerpoint/2010/main" val="933460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698D4E-15DB-66AA-DBCF-45AA97BE1CAB}"/>
              </a:ext>
            </a:extLst>
          </p:cNvPr>
          <p:cNvSpPr>
            <a:spLocks noGrp="1"/>
          </p:cNvSpPr>
          <p:nvPr>
            <p:ph type="dt" sz="half" idx="10"/>
          </p:nvPr>
        </p:nvSpPr>
        <p:spPr/>
        <p:txBody>
          <a:bodyPr/>
          <a:lstStyle/>
          <a:p>
            <a:fld id="{D492C386-CBA2-46B4-A82A-447493131342}" type="datetimeFigureOut">
              <a:rPr lang="LID4096" smtClean="0"/>
              <a:t>11/18/2025</a:t>
            </a:fld>
            <a:endParaRPr lang="LID4096"/>
          </a:p>
        </p:txBody>
      </p:sp>
      <p:sp>
        <p:nvSpPr>
          <p:cNvPr id="3" name="Footer Placeholder 2">
            <a:extLst>
              <a:ext uri="{FF2B5EF4-FFF2-40B4-BE49-F238E27FC236}">
                <a16:creationId xmlns:a16="http://schemas.microsoft.com/office/drawing/2014/main" id="{060C58CD-8CFD-95F8-3F42-2EC2BAF74C0C}"/>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46683777-CA95-E83A-5CBE-33B8221E864F}"/>
              </a:ext>
            </a:extLst>
          </p:cNvPr>
          <p:cNvSpPr>
            <a:spLocks noGrp="1"/>
          </p:cNvSpPr>
          <p:nvPr>
            <p:ph type="sldNum" sz="quarter" idx="12"/>
          </p:nvPr>
        </p:nvSpPr>
        <p:spPr/>
        <p:txBody>
          <a:bodyPr/>
          <a:lstStyle/>
          <a:p>
            <a:fld id="{0BACE193-8210-4C47-910C-20504568C53B}" type="slidenum">
              <a:rPr lang="LID4096" smtClean="0"/>
              <a:t>‹#›</a:t>
            </a:fld>
            <a:endParaRPr lang="LID4096"/>
          </a:p>
        </p:txBody>
      </p:sp>
    </p:spTree>
    <p:extLst>
      <p:ext uri="{BB962C8B-B14F-4D97-AF65-F5344CB8AC3E}">
        <p14:creationId xmlns:p14="http://schemas.microsoft.com/office/powerpoint/2010/main" val="1431484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C4D5-EDF8-EE35-0469-B68D321E0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02415966-EF46-14B7-761B-297A3DFFB2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D3BA3A25-F710-B472-760B-1F977AE974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01F8C5-DBB8-6C2C-9DC4-6F5C86ED120A}"/>
              </a:ext>
            </a:extLst>
          </p:cNvPr>
          <p:cNvSpPr>
            <a:spLocks noGrp="1"/>
          </p:cNvSpPr>
          <p:nvPr>
            <p:ph type="dt" sz="half" idx="10"/>
          </p:nvPr>
        </p:nvSpPr>
        <p:spPr/>
        <p:txBody>
          <a:bodyPr/>
          <a:lstStyle/>
          <a:p>
            <a:fld id="{D492C386-CBA2-46B4-A82A-447493131342}" type="datetimeFigureOut">
              <a:rPr lang="LID4096" smtClean="0"/>
              <a:t>11/18/2025</a:t>
            </a:fld>
            <a:endParaRPr lang="LID4096"/>
          </a:p>
        </p:txBody>
      </p:sp>
      <p:sp>
        <p:nvSpPr>
          <p:cNvPr id="6" name="Footer Placeholder 5">
            <a:extLst>
              <a:ext uri="{FF2B5EF4-FFF2-40B4-BE49-F238E27FC236}">
                <a16:creationId xmlns:a16="http://schemas.microsoft.com/office/drawing/2014/main" id="{0946DA7E-E05F-DAA1-689B-894F223769A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865E3E4-F29E-5FEE-4521-5F6C1344CA4B}"/>
              </a:ext>
            </a:extLst>
          </p:cNvPr>
          <p:cNvSpPr>
            <a:spLocks noGrp="1"/>
          </p:cNvSpPr>
          <p:nvPr>
            <p:ph type="sldNum" sz="quarter" idx="12"/>
          </p:nvPr>
        </p:nvSpPr>
        <p:spPr/>
        <p:txBody>
          <a:bodyPr/>
          <a:lstStyle/>
          <a:p>
            <a:fld id="{0BACE193-8210-4C47-910C-20504568C53B}" type="slidenum">
              <a:rPr lang="LID4096" smtClean="0"/>
              <a:t>‹#›</a:t>
            </a:fld>
            <a:endParaRPr lang="LID4096"/>
          </a:p>
        </p:txBody>
      </p:sp>
    </p:spTree>
    <p:extLst>
      <p:ext uri="{BB962C8B-B14F-4D97-AF65-F5344CB8AC3E}">
        <p14:creationId xmlns:p14="http://schemas.microsoft.com/office/powerpoint/2010/main" val="248628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C5B3-8506-009E-91FC-E3F4BCE22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2A5DDFB1-F787-E193-754F-414FCDCF97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52F191CD-329C-B527-AD4D-4FD3571AF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0E5493-E8B4-6074-8CC7-71D34E15A50E}"/>
              </a:ext>
            </a:extLst>
          </p:cNvPr>
          <p:cNvSpPr>
            <a:spLocks noGrp="1"/>
          </p:cNvSpPr>
          <p:nvPr>
            <p:ph type="dt" sz="half" idx="10"/>
          </p:nvPr>
        </p:nvSpPr>
        <p:spPr/>
        <p:txBody>
          <a:bodyPr/>
          <a:lstStyle/>
          <a:p>
            <a:fld id="{D492C386-CBA2-46B4-A82A-447493131342}" type="datetimeFigureOut">
              <a:rPr lang="LID4096" smtClean="0"/>
              <a:t>11/18/2025</a:t>
            </a:fld>
            <a:endParaRPr lang="LID4096"/>
          </a:p>
        </p:txBody>
      </p:sp>
      <p:sp>
        <p:nvSpPr>
          <p:cNvPr id="6" name="Footer Placeholder 5">
            <a:extLst>
              <a:ext uri="{FF2B5EF4-FFF2-40B4-BE49-F238E27FC236}">
                <a16:creationId xmlns:a16="http://schemas.microsoft.com/office/drawing/2014/main" id="{D2EE22E7-19A9-D849-63E0-6102FF0DF241}"/>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2FCB3C17-88B8-D719-8357-11A6C39B0071}"/>
              </a:ext>
            </a:extLst>
          </p:cNvPr>
          <p:cNvSpPr>
            <a:spLocks noGrp="1"/>
          </p:cNvSpPr>
          <p:nvPr>
            <p:ph type="sldNum" sz="quarter" idx="12"/>
          </p:nvPr>
        </p:nvSpPr>
        <p:spPr/>
        <p:txBody>
          <a:bodyPr/>
          <a:lstStyle/>
          <a:p>
            <a:fld id="{0BACE193-8210-4C47-910C-20504568C53B}" type="slidenum">
              <a:rPr lang="LID4096" smtClean="0"/>
              <a:t>‹#›</a:t>
            </a:fld>
            <a:endParaRPr lang="LID4096"/>
          </a:p>
        </p:txBody>
      </p:sp>
    </p:spTree>
    <p:extLst>
      <p:ext uri="{BB962C8B-B14F-4D97-AF65-F5344CB8AC3E}">
        <p14:creationId xmlns:p14="http://schemas.microsoft.com/office/powerpoint/2010/main" val="4051186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F0B020-2EEE-98C7-A14D-27B324ABDE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082FFC7-8E1E-79FA-AA18-4A9F7AB6D9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F82A0CF2-793B-B048-F503-5A05AE3020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92C386-CBA2-46B4-A82A-447493131342}" type="datetimeFigureOut">
              <a:rPr lang="LID4096" smtClean="0"/>
              <a:t>11/18/2025</a:t>
            </a:fld>
            <a:endParaRPr lang="LID4096"/>
          </a:p>
        </p:txBody>
      </p:sp>
      <p:sp>
        <p:nvSpPr>
          <p:cNvPr id="5" name="Footer Placeholder 4">
            <a:extLst>
              <a:ext uri="{FF2B5EF4-FFF2-40B4-BE49-F238E27FC236}">
                <a16:creationId xmlns:a16="http://schemas.microsoft.com/office/drawing/2014/main" id="{0F12AF72-5FC3-F53F-AC8B-BA27C1CD17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6DB5E2AA-903A-3059-6104-1C17DF7202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ACE193-8210-4C47-910C-20504568C53B}" type="slidenum">
              <a:rPr lang="LID4096" smtClean="0"/>
              <a:t>‹#›</a:t>
            </a:fld>
            <a:endParaRPr lang="LID4096"/>
          </a:p>
        </p:txBody>
      </p:sp>
    </p:spTree>
    <p:extLst>
      <p:ext uri="{BB962C8B-B14F-4D97-AF65-F5344CB8AC3E}">
        <p14:creationId xmlns:p14="http://schemas.microsoft.com/office/powerpoint/2010/main" val="3463655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7.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6.png"/></Relationships>
</file>

<file path=ppt/slides/_rels/slide8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49.png"/><Relationship Id="rId4" Type="http://schemas.microsoft.com/office/2007/relationships/hdphoto" Target="../media/hdphoto1.wdp"/></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3.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4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6.png"/><Relationship Id="rId7" Type="http://schemas.openxmlformats.org/officeDocument/2006/relationships/image" Target="../media/image66.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9.png"/><Relationship Id="rId4" Type="http://schemas.microsoft.com/office/2007/relationships/hdphoto" Target="../media/hdphoto1.wdp"/><Relationship Id="rId9" Type="http://schemas.openxmlformats.org/officeDocument/2006/relationships/image" Target="../media/image68.png"/></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DF225-DB4B-04DD-3865-E1893A871900}"/>
              </a:ext>
            </a:extLst>
          </p:cNvPr>
          <p:cNvSpPr>
            <a:spLocks noGrp="1"/>
          </p:cNvSpPr>
          <p:nvPr>
            <p:ph type="ctrTitle"/>
          </p:nvPr>
        </p:nvSpPr>
        <p:spPr>
          <a:xfrm>
            <a:off x="1524000" y="1544393"/>
            <a:ext cx="9144000" cy="2387600"/>
          </a:xfrm>
        </p:spPr>
        <p:txBody>
          <a:bodyPr/>
          <a:lstStyle/>
          <a:p>
            <a:r>
              <a:rPr lang="en-US" dirty="0" err="1"/>
              <a:t>Thuisnetwerken</a:t>
            </a:r>
            <a:endParaRPr lang="LID4096" dirty="0"/>
          </a:p>
        </p:txBody>
      </p:sp>
    </p:spTree>
    <p:extLst>
      <p:ext uri="{BB962C8B-B14F-4D97-AF65-F5344CB8AC3E}">
        <p14:creationId xmlns:p14="http://schemas.microsoft.com/office/powerpoint/2010/main" val="2024004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F39FA-D20F-06BD-D81B-E9587F657EF0}"/>
              </a:ext>
            </a:extLst>
          </p:cNvPr>
          <p:cNvSpPr>
            <a:spLocks noGrp="1"/>
          </p:cNvSpPr>
          <p:nvPr>
            <p:ph type="title"/>
          </p:nvPr>
        </p:nvSpPr>
        <p:spPr/>
        <p:txBody>
          <a:bodyPr/>
          <a:lstStyle/>
          <a:p>
            <a:r>
              <a:rPr lang="en-US" dirty="0"/>
              <a:t>Commercial Building Telecommunications Cabling standard</a:t>
            </a:r>
            <a:endParaRPr lang="LID4096" dirty="0"/>
          </a:p>
        </p:txBody>
      </p:sp>
      <p:sp>
        <p:nvSpPr>
          <p:cNvPr id="3" name="Content Placeholder 2">
            <a:extLst>
              <a:ext uri="{FF2B5EF4-FFF2-40B4-BE49-F238E27FC236}">
                <a16:creationId xmlns:a16="http://schemas.microsoft.com/office/drawing/2014/main" id="{CC24FF09-A4CE-A98E-C658-0E53234B7FFC}"/>
              </a:ext>
            </a:extLst>
          </p:cNvPr>
          <p:cNvSpPr>
            <a:spLocks noGrp="1"/>
          </p:cNvSpPr>
          <p:nvPr>
            <p:ph idx="1"/>
          </p:nvPr>
        </p:nvSpPr>
        <p:spPr/>
        <p:txBody>
          <a:bodyPr>
            <a:normAutofit/>
          </a:bodyPr>
          <a:lstStyle/>
          <a:p>
            <a:endParaRPr lang="en-US" sz="3600" dirty="0"/>
          </a:p>
          <a:p>
            <a:r>
              <a:rPr lang="en-US" sz="3600" dirty="0" err="1"/>
              <a:t>Sinds</a:t>
            </a:r>
            <a:r>
              <a:rPr lang="en-US" sz="3600" dirty="0"/>
              <a:t> 1995</a:t>
            </a:r>
          </a:p>
          <a:p>
            <a:r>
              <a:rPr lang="en-US" sz="3600" dirty="0" err="1"/>
              <a:t>Levensduur</a:t>
            </a:r>
            <a:r>
              <a:rPr lang="en-US" sz="3600" dirty="0"/>
              <a:t> </a:t>
            </a:r>
            <a:r>
              <a:rPr lang="en-US" sz="3600" dirty="0" err="1"/>
              <a:t>garantie</a:t>
            </a:r>
            <a:r>
              <a:rPr lang="en-US" sz="3600" dirty="0"/>
              <a:t> </a:t>
            </a:r>
            <a:r>
              <a:rPr lang="en-US" sz="3600" dirty="0" err="1"/>
              <a:t>minstens</a:t>
            </a:r>
            <a:r>
              <a:rPr lang="en-US" sz="3600" dirty="0"/>
              <a:t> 10 </a:t>
            </a:r>
            <a:r>
              <a:rPr lang="en-US" sz="3600" dirty="0" err="1"/>
              <a:t>jaar</a:t>
            </a:r>
            <a:endParaRPr lang="LID4096" sz="3600" dirty="0"/>
          </a:p>
        </p:txBody>
      </p:sp>
    </p:spTree>
    <p:extLst>
      <p:ext uri="{BB962C8B-B14F-4D97-AF65-F5344CB8AC3E}">
        <p14:creationId xmlns:p14="http://schemas.microsoft.com/office/powerpoint/2010/main" val="3223732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CE1BE-1BF9-14F6-26EB-A97C18635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3993D0-07E2-D795-045A-BC7836EECF19}"/>
              </a:ext>
            </a:extLst>
          </p:cNvPr>
          <p:cNvSpPr>
            <a:spLocks noGrp="1"/>
          </p:cNvSpPr>
          <p:nvPr>
            <p:ph type="title"/>
          </p:nvPr>
        </p:nvSpPr>
        <p:spPr/>
        <p:txBody>
          <a:bodyPr/>
          <a:lstStyle/>
          <a:p>
            <a:r>
              <a:rPr lang="en-US" dirty="0"/>
              <a:t>CPR – Construction Products Regulation</a:t>
            </a:r>
            <a:endParaRPr lang="LID4096" dirty="0"/>
          </a:p>
        </p:txBody>
      </p:sp>
      <p:sp>
        <p:nvSpPr>
          <p:cNvPr id="3" name="Content Placeholder 2">
            <a:extLst>
              <a:ext uri="{FF2B5EF4-FFF2-40B4-BE49-F238E27FC236}">
                <a16:creationId xmlns:a16="http://schemas.microsoft.com/office/drawing/2014/main" id="{E4EF3B1C-10E2-61AF-C387-71D99DC1DF5A}"/>
              </a:ext>
            </a:extLst>
          </p:cNvPr>
          <p:cNvSpPr>
            <a:spLocks noGrp="1"/>
          </p:cNvSpPr>
          <p:nvPr>
            <p:ph idx="1"/>
          </p:nvPr>
        </p:nvSpPr>
        <p:spPr/>
        <p:txBody>
          <a:bodyPr>
            <a:normAutofit/>
          </a:bodyPr>
          <a:lstStyle/>
          <a:p>
            <a:endParaRPr lang="en-US" sz="3600" dirty="0"/>
          </a:p>
          <a:p>
            <a:r>
              <a:rPr lang="en-US" sz="3600" dirty="0" err="1"/>
              <a:t>Sinds</a:t>
            </a:r>
            <a:r>
              <a:rPr lang="en-US" sz="3600" dirty="0"/>
              <a:t> 2011</a:t>
            </a:r>
          </a:p>
          <a:p>
            <a:r>
              <a:rPr lang="en-US" sz="3600" dirty="0" err="1"/>
              <a:t>Veiligheidsgarantie</a:t>
            </a:r>
            <a:r>
              <a:rPr lang="en-US" sz="3600" dirty="0"/>
              <a:t> </a:t>
            </a:r>
            <a:r>
              <a:rPr lang="en-US" sz="3600" dirty="0" err="1"/>
              <a:t>voorkomen</a:t>
            </a:r>
            <a:r>
              <a:rPr lang="en-US" sz="3600" dirty="0"/>
              <a:t> brand</a:t>
            </a:r>
          </a:p>
        </p:txBody>
      </p:sp>
    </p:spTree>
    <p:extLst>
      <p:ext uri="{BB962C8B-B14F-4D97-AF65-F5344CB8AC3E}">
        <p14:creationId xmlns:p14="http://schemas.microsoft.com/office/powerpoint/2010/main" val="2837758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2B9B4-0C32-C52A-AC3C-C35E689DB2A6}"/>
              </a:ext>
            </a:extLst>
          </p:cNvPr>
          <p:cNvSpPr>
            <a:spLocks noGrp="1"/>
          </p:cNvSpPr>
          <p:nvPr>
            <p:ph type="title"/>
          </p:nvPr>
        </p:nvSpPr>
        <p:spPr/>
        <p:txBody>
          <a:bodyPr/>
          <a:lstStyle/>
          <a:p>
            <a:r>
              <a:rPr lang="en-US" dirty="0" err="1"/>
              <a:t>Coaxiale</a:t>
            </a:r>
            <a:r>
              <a:rPr lang="en-US" dirty="0"/>
              <a:t> </a:t>
            </a:r>
            <a:r>
              <a:rPr lang="en-US" dirty="0" err="1"/>
              <a:t>kabel</a:t>
            </a:r>
            <a:endParaRPr lang="LID4096" dirty="0"/>
          </a:p>
        </p:txBody>
      </p:sp>
      <p:pic>
        <p:nvPicPr>
          <p:cNvPr id="4" name="Afbeelding 8">
            <a:extLst>
              <a:ext uri="{FF2B5EF4-FFF2-40B4-BE49-F238E27FC236}">
                <a16:creationId xmlns:a16="http://schemas.microsoft.com/office/drawing/2014/main" id="{4C93B1AE-E136-53B2-9F59-915E9BE20059}"/>
              </a:ext>
            </a:extLst>
          </p:cNvPr>
          <p:cNvPicPr>
            <a:picLocks noChangeAspect="1"/>
          </p:cNvPicPr>
          <p:nvPr/>
        </p:nvPicPr>
        <p:blipFill rotWithShape="1">
          <a:blip r:embed="rId3">
            <a:extLst>
              <a:ext uri="{28A0092B-C50C-407E-A947-70E740481C1C}">
                <a14:useLocalDpi xmlns:a14="http://schemas.microsoft.com/office/drawing/2010/main" val="0"/>
              </a:ext>
            </a:extLst>
          </a:blip>
          <a:srcRect t="12258" b="6608"/>
          <a:stretch/>
        </p:blipFill>
        <p:spPr>
          <a:xfrm>
            <a:off x="2214851" y="1690688"/>
            <a:ext cx="7762298" cy="4342679"/>
          </a:xfrm>
          <a:prstGeom prst="rect">
            <a:avLst/>
          </a:prstGeom>
        </p:spPr>
      </p:pic>
    </p:spTree>
    <p:extLst>
      <p:ext uri="{BB962C8B-B14F-4D97-AF65-F5344CB8AC3E}">
        <p14:creationId xmlns:p14="http://schemas.microsoft.com/office/powerpoint/2010/main" val="543021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CE07-D524-77FE-8D66-7C26306D2808}"/>
              </a:ext>
            </a:extLst>
          </p:cNvPr>
          <p:cNvSpPr>
            <a:spLocks noGrp="1"/>
          </p:cNvSpPr>
          <p:nvPr>
            <p:ph type="title"/>
          </p:nvPr>
        </p:nvSpPr>
        <p:spPr/>
        <p:txBody>
          <a:bodyPr/>
          <a:lstStyle/>
          <a:p>
            <a:r>
              <a:rPr lang="en-US" dirty="0"/>
              <a:t>2 types Coax</a:t>
            </a:r>
            <a:endParaRPr lang="LID4096" dirty="0"/>
          </a:p>
        </p:txBody>
      </p:sp>
      <p:pic>
        <p:nvPicPr>
          <p:cNvPr id="7" name="Afbeelding 14">
            <a:extLst>
              <a:ext uri="{FF2B5EF4-FFF2-40B4-BE49-F238E27FC236}">
                <a16:creationId xmlns:a16="http://schemas.microsoft.com/office/drawing/2014/main" id="{72A7F95D-13B4-483A-CB1C-CE3801AB9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0233">
            <a:off x="2398078" y="2179507"/>
            <a:ext cx="1757530" cy="2498988"/>
          </a:xfrm>
          <a:prstGeom prst="rect">
            <a:avLst/>
          </a:prstGeom>
        </p:spPr>
      </p:pic>
      <p:pic>
        <p:nvPicPr>
          <p:cNvPr id="8" name="Picture 2" descr="Building a 10BASE5 “Thick Ethernet” network – Matt's Tech Pages">
            <a:extLst>
              <a:ext uri="{FF2B5EF4-FFF2-40B4-BE49-F238E27FC236}">
                <a16:creationId xmlns:a16="http://schemas.microsoft.com/office/drawing/2014/main" id="{7E4889A6-CD3B-109E-58E8-650EEA496E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9695" y="2005807"/>
            <a:ext cx="4020284" cy="27244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EED4F24-9A77-4E49-3D2B-FEDAEEE51647}"/>
              </a:ext>
            </a:extLst>
          </p:cNvPr>
          <p:cNvSpPr txBox="1"/>
          <p:nvPr/>
        </p:nvSpPr>
        <p:spPr>
          <a:xfrm>
            <a:off x="2213810" y="5167314"/>
            <a:ext cx="1860885" cy="707886"/>
          </a:xfrm>
          <a:prstGeom prst="rect">
            <a:avLst/>
          </a:prstGeom>
          <a:noFill/>
        </p:spPr>
        <p:txBody>
          <a:bodyPr wrap="square" rtlCol="0">
            <a:spAutoFit/>
          </a:bodyPr>
          <a:lstStyle/>
          <a:p>
            <a:r>
              <a:rPr lang="en-US" sz="4000" dirty="0" err="1"/>
              <a:t>Thinnet</a:t>
            </a:r>
            <a:endParaRPr lang="LID4096" sz="4000" dirty="0"/>
          </a:p>
        </p:txBody>
      </p:sp>
      <p:sp>
        <p:nvSpPr>
          <p:cNvPr id="12" name="TextBox 11">
            <a:extLst>
              <a:ext uri="{FF2B5EF4-FFF2-40B4-BE49-F238E27FC236}">
                <a16:creationId xmlns:a16="http://schemas.microsoft.com/office/drawing/2014/main" id="{1C19EACE-F8C4-8223-35CD-D89B54D7828D}"/>
              </a:ext>
            </a:extLst>
          </p:cNvPr>
          <p:cNvSpPr txBox="1"/>
          <p:nvPr/>
        </p:nvSpPr>
        <p:spPr>
          <a:xfrm>
            <a:off x="7569394" y="5167314"/>
            <a:ext cx="2408796" cy="707886"/>
          </a:xfrm>
          <a:prstGeom prst="rect">
            <a:avLst/>
          </a:prstGeom>
          <a:noFill/>
        </p:spPr>
        <p:txBody>
          <a:bodyPr wrap="square" rtlCol="0">
            <a:spAutoFit/>
          </a:bodyPr>
          <a:lstStyle/>
          <a:p>
            <a:r>
              <a:rPr lang="en-US" sz="4000" dirty="0" err="1"/>
              <a:t>Thicknet</a:t>
            </a:r>
            <a:endParaRPr lang="LID4096" sz="4000" dirty="0"/>
          </a:p>
        </p:txBody>
      </p:sp>
      <p:sp>
        <p:nvSpPr>
          <p:cNvPr id="14" name="TextBox 13">
            <a:extLst>
              <a:ext uri="{FF2B5EF4-FFF2-40B4-BE49-F238E27FC236}">
                <a16:creationId xmlns:a16="http://schemas.microsoft.com/office/drawing/2014/main" id="{E05E414B-53D1-43A7-4027-8B93EBEC8934}"/>
              </a:ext>
            </a:extLst>
          </p:cNvPr>
          <p:cNvSpPr txBox="1"/>
          <p:nvPr/>
        </p:nvSpPr>
        <p:spPr>
          <a:xfrm>
            <a:off x="2213810" y="5875200"/>
            <a:ext cx="2756506" cy="400110"/>
          </a:xfrm>
          <a:prstGeom prst="rect">
            <a:avLst/>
          </a:prstGeom>
          <a:noFill/>
        </p:spPr>
        <p:txBody>
          <a:bodyPr wrap="square" rtlCol="0">
            <a:spAutoFit/>
          </a:bodyPr>
          <a:lstStyle/>
          <a:p>
            <a:r>
              <a:rPr lang="en-US" sz="2000" dirty="0"/>
              <a:t>Korte </a:t>
            </a:r>
            <a:r>
              <a:rPr lang="en-US" sz="2000" dirty="0" err="1"/>
              <a:t>afstanden</a:t>
            </a:r>
            <a:endParaRPr lang="LID4096" sz="2000" dirty="0"/>
          </a:p>
        </p:txBody>
      </p:sp>
      <p:sp>
        <p:nvSpPr>
          <p:cNvPr id="16" name="TextBox 15">
            <a:extLst>
              <a:ext uri="{FF2B5EF4-FFF2-40B4-BE49-F238E27FC236}">
                <a16:creationId xmlns:a16="http://schemas.microsoft.com/office/drawing/2014/main" id="{FB9FCDC5-5866-44CB-9950-0CB86CFFD4CB}"/>
              </a:ext>
            </a:extLst>
          </p:cNvPr>
          <p:cNvSpPr txBox="1"/>
          <p:nvPr/>
        </p:nvSpPr>
        <p:spPr>
          <a:xfrm>
            <a:off x="7569394" y="5875200"/>
            <a:ext cx="2756506" cy="400110"/>
          </a:xfrm>
          <a:prstGeom prst="rect">
            <a:avLst/>
          </a:prstGeom>
          <a:noFill/>
        </p:spPr>
        <p:txBody>
          <a:bodyPr wrap="square" rtlCol="0">
            <a:spAutoFit/>
          </a:bodyPr>
          <a:lstStyle/>
          <a:p>
            <a:r>
              <a:rPr lang="en-US" sz="2000" dirty="0"/>
              <a:t>Lange </a:t>
            </a:r>
            <a:r>
              <a:rPr lang="en-US" sz="2000" dirty="0" err="1"/>
              <a:t>afstanden</a:t>
            </a:r>
            <a:endParaRPr lang="LID4096" sz="2000" dirty="0"/>
          </a:p>
        </p:txBody>
      </p:sp>
    </p:spTree>
    <p:extLst>
      <p:ext uri="{BB962C8B-B14F-4D97-AF65-F5344CB8AC3E}">
        <p14:creationId xmlns:p14="http://schemas.microsoft.com/office/powerpoint/2010/main" val="276373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4F73-C86A-522E-349A-0C85D30CF32D}"/>
              </a:ext>
            </a:extLst>
          </p:cNvPr>
          <p:cNvSpPr>
            <a:spLocks noGrp="1"/>
          </p:cNvSpPr>
          <p:nvPr>
            <p:ph type="title"/>
          </p:nvPr>
        </p:nvSpPr>
        <p:spPr/>
        <p:txBody>
          <a:bodyPr/>
          <a:lstStyle/>
          <a:p>
            <a:r>
              <a:rPr lang="en-US" dirty="0"/>
              <a:t>Crosstalk</a:t>
            </a:r>
            <a:endParaRPr lang="LID4096" dirty="0"/>
          </a:p>
        </p:txBody>
      </p:sp>
      <p:sp>
        <p:nvSpPr>
          <p:cNvPr id="4" name="Rechthoek 3">
            <a:extLst>
              <a:ext uri="{FF2B5EF4-FFF2-40B4-BE49-F238E27FC236}">
                <a16:creationId xmlns:a16="http://schemas.microsoft.com/office/drawing/2014/main" id="{6D4EF712-5DAB-39AF-B17D-5192A6D6C8D7}"/>
              </a:ext>
            </a:extLst>
          </p:cNvPr>
          <p:cNvSpPr/>
          <p:nvPr/>
        </p:nvSpPr>
        <p:spPr>
          <a:xfrm>
            <a:off x="911860" y="3188387"/>
            <a:ext cx="10441940" cy="2406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5" name="Rechthoek 17">
            <a:extLst>
              <a:ext uri="{FF2B5EF4-FFF2-40B4-BE49-F238E27FC236}">
                <a16:creationId xmlns:a16="http://schemas.microsoft.com/office/drawing/2014/main" id="{FD657862-9B74-B503-2142-2C3B5FA63C05}"/>
              </a:ext>
            </a:extLst>
          </p:cNvPr>
          <p:cNvSpPr/>
          <p:nvPr/>
        </p:nvSpPr>
        <p:spPr>
          <a:xfrm>
            <a:off x="911860" y="3564270"/>
            <a:ext cx="10441940" cy="2406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6" name="Bliksemflits 11">
            <a:extLst>
              <a:ext uri="{FF2B5EF4-FFF2-40B4-BE49-F238E27FC236}">
                <a16:creationId xmlns:a16="http://schemas.microsoft.com/office/drawing/2014/main" id="{BDBC17DC-4806-F8C5-2DCC-B94E4FB2F1DA}"/>
              </a:ext>
            </a:extLst>
          </p:cNvPr>
          <p:cNvSpPr/>
          <p:nvPr/>
        </p:nvSpPr>
        <p:spPr>
          <a:xfrm rot="6405708">
            <a:off x="9598016" y="3274087"/>
            <a:ext cx="748147" cy="580364"/>
          </a:xfrm>
          <a:prstGeom prst="lightningBol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a:latin typeface="Trebuchet MS" panose="020B0603020202020204" pitchFamily="34" charset="0"/>
            </a:endParaRPr>
          </a:p>
        </p:txBody>
      </p:sp>
      <p:sp>
        <p:nvSpPr>
          <p:cNvPr id="7" name="Bliksemflits 12">
            <a:extLst>
              <a:ext uri="{FF2B5EF4-FFF2-40B4-BE49-F238E27FC236}">
                <a16:creationId xmlns:a16="http://schemas.microsoft.com/office/drawing/2014/main" id="{E753ECC0-01FE-D369-10E4-656D8F0E1B9E}"/>
              </a:ext>
            </a:extLst>
          </p:cNvPr>
          <p:cNvSpPr/>
          <p:nvPr/>
        </p:nvSpPr>
        <p:spPr>
          <a:xfrm rot="6405708">
            <a:off x="7678386" y="3262450"/>
            <a:ext cx="748147" cy="580364"/>
          </a:xfrm>
          <a:prstGeom prst="lightningBol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a:latin typeface="Trebuchet MS" panose="020B0603020202020204" pitchFamily="34" charset="0"/>
            </a:endParaRPr>
          </a:p>
        </p:txBody>
      </p:sp>
      <p:sp>
        <p:nvSpPr>
          <p:cNvPr id="8" name="Bliksemflits 13">
            <a:extLst>
              <a:ext uri="{FF2B5EF4-FFF2-40B4-BE49-F238E27FC236}">
                <a16:creationId xmlns:a16="http://schemas.microsoft.com/office/drawing/2014/main" id="{3E84AE60-405F-3185-AA65-453FE90AC6A4}"/>
              </a:ext>
            </a:extLst>
          </p:cNvPr>
          <p:cNvSpPr/>
          <p:nvPr/>
        </p:nvSpPr>
        <p:spPr>
          <a:xfrm rot="6405708">
            <a:off x="5758757" y="3262451"/>
            <a:ext cx="748147" cy="580364"/>
          </a:xfrm>
          <a:prstGeom prst="lightningBol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a:latin typeface="Trebuchet MS" panose="020B0603020202020204" pitchFamily="34" charset="0"/>
            </a:endParaRPr>
          </a:p>
        </p:txBody>
      </p:sp>
      <p:sp>
        <p:nvSpPr>
          <p:cNvPr id="9" name="Bliksemflits 14">
            <a:extLst>
              <a:ext uri="{FF2B5EF4-FFF2-40B4-BE49-F238E27FC236}">
                <a16:creationId xmlns:a16="http://schemas.microsoft.com/office/drawing/2014/main" id="{ABFCEDF8-3B9D-F9D1-08AF-DCD154531099}"/>
              </a:ext>
            </a:extLst>
          </p:cNvPr>
          <p:cNvSpPr/>
          <p:nvPr/>
        </p:nvSpPr>
        <p:spPr>
          <a:xfrm rot="6405708">
            <a:off x="3983023" y="3253079"/>
            <a:ext cx="748147" cy="580364"/>
          </a:xfrm>
          <a:prstGeom prst="lightningBol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a:latin typeface="Trebuchet MS" panose="020B0603020202020204" pitchFamily="34" charset="0"/>
            </a:endParaRPr>
          </a:p>
        </p:txBody>
      </p:sp>
      <p:sp>
        <p:nvSpPr>
          <p:cNvPr id="10" name="Bliksemflits 16">
            <a:extLst>
              <a:ext uri="{FF2B5EF4-FFF2-40B4-BE49-F238E27FC236}">
                <a16:creationId xmlns:a16="http://schemas.microsoft.com/office/drawing/2014/main" id="{9FD5843A-DF40-A380-ED5C-E08671409494}"/>
              </a:ext>
            </a:extLst>
          </p:cNvPr>
          <p:cNvSpPr/>
          <p:nvPr/>
        </p:nvSpPr>
        <p:spPr>
          <a:xfrm rot="6405708">
            <a:off x="1937384" y="3253080"/>
            <a:ext cx="748147" cy="580364"/>
          </a:xfrm>
          <a:prstGeom prst="lightningBol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a:latin typeface="Trebuchet MS" panose="020B0603020202020204" pitchFamily="34" charset="0"/>
            </a:endParaRPr>
          </a:p>
        </p:txBody>
      </p:sp>
    </p:spTree>
    <p:extLst>
      <p:ext uri="{BB962C8B-B14F-4D97-AF65-F5344CB8AC3E}">
        <p14:creationId xmlns:p14="http://schemas.microsoft.com/office/powerpoint/2010/main" val="407812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3F4AE-4CF9-E8E5-6567-CDF0FB4F56B2}"/>
              </a:ext>
            </a:extLst>
          </p:cNvPr>
          <p:cNvSpPr>
            <a:spLocks noGrp="1"/>
          </p:cNvSpPr>
          <p:nvPr>
            <p:ph type="title"/>
          </p:nvPr>
        </p:nvSpPr>
        <p:spPr/>
        <p:txBody>
          <a:bodyPr/>
          <a:lstStyle/>
          <a:p>
            <a:r>
              <a:rPr lang="en-US" dirty="0"/>
              <a:t>Twisted pair </a:t>
            </a:r>
            <a:r>
              <a:rPr lang="en-US" dirty="0" err="1"/>
              <a:t>kabels</a:t>
            </a:r>
            <a:endParaRPr lang="LID4096" dirty="0"/>
          </a:p>
        </p:txBody>
      </p:sp>
      <p:pic>
        <p:nvPicPr>
          <p:cNvPr id="9" name="Picture 8" descr="A close-up of a cable&#10;&#10;AI-generated content may be incorrect.">
            <a:extLst>
              <a:ext uri="{FF2B5EF4-FFF2-40B4-BE49-F238E27FC236}">
                <a16:creationId xmlns:a16="http://schemas.microsoft.com/office/drawing/2014/main" id="{6B7465AA-2A48-12F2-4046-6F4170C6C24B}"/>
              </a:ext>
            </a:extLst>
          </p:cNvPr>
          <p:cNvPicPr>
            <a:picLocks noChangeAspect="1"/>
          </p:cNvPicPr>
          <p:nvPr/>
        </p:nvPicPr>
        <p:blipFill>
          <a:blip r:embed="rId3">
            <a:extLst>
              <a:ext uri="{28A0092B-C50C-407E-A947-70E740481C1C}">
                <a14:useLocalDpi xmlns:a14="http://schemas.microsoft.com/office/drawing/2010/main" val="0"/>
              </a:ext>
            </a:extLst>
          </a:blip>
          <a:srcRect b="5453"/>
          <a:stretch>
            <a:fillRect/>
          </a:stretch>
        </p:blipFill>
        <p:spPr>
          <a:xfrm>
            <a:off x="3535917" y="1568983"/>
            <a:ext cx="5120165" cy="4655354"/>
          </a:xfrm>
          <a:prstGeom prst="rect">
            <a:avLst/>
          </a:prstGeom>
        </p:spPr>
      </p:pic>
    </p:spTree>
    <p:extLst>
      <p:ext uri="{BB962C8B-B14F-4D97-AF65-F5344CB8AC3E}">
        <p14:creationId xmlns:p14="http://schemas.microsoft.com/office/powerpoint/2010/main" val="497289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104B-E3FB-C6D0-E877-1D7033DEFAB0}"/>
              </a:ext>
            </a:extLst>
          </p:cNvPr>
          <p:cNvSpPr>
            <a:spLocks noGrp="1"/>
          </p:cNvSpPr>
          <p:nvPr>
            <p:ph type="title"/>
          </p:nvPr>
        </p:nvSpPr>
        <p:spPr/>
        <p:txBody>
          <a:bodyPr/>
          <a:lstStyle/>
          <a:p>
            <a:r>
              <a:rPr lang="en-US" dirty="0"/>
              <a:t>UTP – Unshielded Twisted Pair</a:t>
            </a:r>
            <a:endParaRPr lang="LID4096" dirty="0"/>
          </a:p>
        </p:txBody>
      </p:sp>
      <p:pic>
        <p:nvPicPr>
          <p:cNvPr id="4" name="Picture 2" descr="Usage And Differences Of Coaxial Cable, Twisted Pair Cable And Fiber">
            <a:extLst>
              <a:ext uri="{FF2B5EF4-FFF2-40B4-BE49-F238E27FC236}">
                <a16:creationId xmlns:a16="http://schemas.microsoft.com/office/drawing/2014/main" id="{76C8CB3C-43BF-1B15-851E-284577DE5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98855" y="2199547"/>
            <a:ext cx="10194290" cy="377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46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A197-0F73-56E9-8CF1-2E6CFDCA6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D7DCB-75BF-14D4-7D35-F9F72F1090BA}"/>
              </a:ext>
            </a:extLst>
          </p:cNvPr>
          <p:cNvSpPr>
            <a:spLocks noGrp="1"/>
          </p:cNvSpPr>
          <p:nvPr>
            <p:ph type="title"/>
          </p:nvPr>
        </p:nvSpPr>
        <p:spPr/>
        <p:txBody>
          <a:bodyPr/>
          <a:lstStyle/>
          <a:p>
            <a:r>
              <a:rPr lang="en-US"/>
              <a:t>STP – Shielded Twisted Pair</a:t>
            </a:r>
            <a:endParaRPr lang="LID4096" dirty="0"/>
          </a:p>
        </p:txBody>
      </p:sp>
      <p:pic>
        <p:nvPicPr>
          <p:cNvPr id="3" name="Picture 4" descr="STP Cat. 6 | ELMARK">
            <a:extLst>
              <a:ext uri="{FF2B5EF4-FFF2-40B4-BE49-F238E27FC236}">
                <a16:creationId xmlns:a16="http://schemas.microsoft.com/office/drawing/2014/main" id="{96DCBE51-83C0-EB1E-63FA-2E74A316E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601751">
            <a:off x="36156" y="-1773472"/>
            <a:ext cx="9378250" cy="9378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37FDFC-BF61-6FA4-11A6-593F6EE5C750}"/>
              </a:ext>
            </a:extLst>
          </p:cNvPr>
          <p:cNvSpPr txBox="1"/>
          <p:nvPr/>
        </p:nvSpPr>
        <p:spPr>
          <a:xfrm>
            <a:off x="2486527" y="5183905"/>
            <a:ext cx="8021053" cy="584775"/>
          </a:xfrm>
          <a:prstGeom prst="rect">
            <a:avLst/>
          </a:prstGeom>
          <a:noFill/>
        </p:spPr>
        <p:txBody>
          <a:bodyPr wrap="square" rtlCol="0">
            <a:spAutoFit/>
          </a:bodyPr>
          <a:lstStyle/>
          <a:p>
            <a:r>
              <a:rPr lang="en-US" sz="3200" dirty="0"/>
              <a:t>Mantel van </a:t>
            </a:r>
            <a:r>
              <a:rPr lang="en-US" sz="3200" dirty="0" err="1"/>
              <a:t>aluminium</a:t>
            </a:r>
            <a:r>
              <a:rPr lang="en-US" sz="3200" dirty="0"/>
              <a:t> </a:t>
            </a:r>
            <a:r>
              <a:rPr lang="en-US" sz="3200" dirty="0" err="1"/>
              <a:t>tegen</a:t>
            </a:r>
            <a:r>
              <a:rPr lang="en-US" sz="3200" dirty="0"/>
              <a:t> </a:t>
            </a:r>
            <a:r>
              <a:rPr lang="en-US" sz="3200" dirty="0" err="1"/>
              <a:t>interferentie</a:t>
            </a:r>
            <a:endParaRPr lang="LID4096" sz="3200" dirty="0"/>
          </a:p>
        </p:txBody>
      </p:sp>
    </p:spTree>
    <p:extLst>
      <p:ext uri="{BB962C8B-B14F-4D97-AF65-F5344CB8AC3E}">
        <p14:creationId xmlns:p14="http://schemas.microsoft.com/office/powerpoint/2010/main" val="150661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57F25-B990-8574-13C0-7B165C1000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1EF87-3ED3-2DF6-1D02-AB22F7E93DF4}"/>
              </a:ext>
            </a:extLst>
          </p:cNvPr>
          <p:cNvSpPr>
            <a:spLocks noGrp="1"/>
          </p:cNvSpPr>
          <p:nvPr>
            <p:ph type="title"/>
          </p:nvPr>
        </p:nvSpPr>
        <p:spPr/>
        <p:txBody>
          <a:bodyPr/>
          <a:lstStyle/>
          <a:p>
            <a:r>
              <a:rPr lang="en-US" dirty="0"/>
              <a:t>FTP – Foiled Twister Pair</a:t>
            </a:r>
            <a:endParaRPr lang="LID4096" dirty="0"/>
          </a:p>
        </p:txBody>
      </p:sp>
      <p:pic>
        <p:nvPicPr>
          <p:cNvPr id="3" name="Picture 4" descr="Cat5e Stranded Shielded Cable; FTP Cable 305m Reel: Blue">
            <a:extLst>
              <a:ext uri="{FF2B5EF4-FFF2-40B4-BE49-F238E27FC236}">
                <a16:creationId xmlns:a16="http://schemas.microsoft.com/office/drawing/2014/main" id="{D1C8FBDC-5CA2-CEE3-A2D7-8EFB496D9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585008">
            <a:off x="1615752" y="-1095212"/>
            <a:ext cx="8237169" cy="8237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EC3DE3-8F91-1E0A-168E-654C4D2CCC0E}"/>
              </a:ext>
            </a:extLst>
          </p:cNvPr>
          <p:cNvSpPr txBox="1"/>
          <p:nvPr/>
        </p:nvSpPr>
        <p:spPr>
          <a:xfrm>
            <a:off x="2085473" y="5016265"/>
            <a:ext cx="8021053" cy="584775"/>
          </a:xfrm>
          <a:prstGeom prst="rect">
            <a:avLst/>
          </a:prstGeom>
          <a:noFill/>
        </p:spPr>
        <p:txBody>
          <a:bodyPr wrap="square" rtlCol="0">
            <a:spAutoFit/>
          </a:bodyPr>
          <a:lstStyle/>
          <a:p>
            <a:r>
              <a:rPr lang="en-US" sz="3200" dirty="0"/>
              <a:t>Mantel van </a:t>
            </a:r>
            <a:r>
              <a:rPr lang="en-US" sz="3200" dirty="0" err="1"/>
              <a:t>aluminium</a:t>
            </a:r>
            <a:r>
              <a:rPr lang="en-US" sz="3200" dirty="0"/>
              <a:t> </a:t>
            </a:r>
            <a:r>
              <a:rPr lang="en-US" sz="3200" dirty="0" err="1"/>
              <a:t>tegen</a:t>
            </a:r>
            <a:r>
              <a:rPr lang="en-US" sz="3200" dirty="0"/>
              <a:t> </a:t>
            </a:r>
            <a:r>
              <a:rPr lang="en-US" sz="3200" dirty="0" err="1"/>
              <a:t>interferentie</a:t>
            </a:r>
            <a:endParaRPr lang="LID4096" sz="3200" dirty="0"/>
          </a:p>
        </p:txBody>
      </p:sp>
      <p:sp>
        <p:nvSpPr>
          <p:cNvPr id="6" name="TextBox 5">
            <a:extLst>
              <a:ext uri="{FF2B5EF4-FFF2-40B4-BE49-F238E27FC236}">
                <a16:creationId xmlns:a16="http://schemas.microsoft.com/office/drawing/2014/main" id="{D2BFAEAC-F697-7B8C-C1FD-B917A716CC04}"/>
              </a:ext>
            </a:extLst>
          </p:cNvPr>
          <p:cNvSpPr txBox="1"/>
          <p:nvPr/>
        </p:nvSpPr>
        <p:spPr>
          <a:xfrm>
            <a:off x="3060832" y="5601040"/>
            <a:ext cx="8021053" cy="461665"/>
          </a:xfrm>
          <a:prstGeom prst="rect">
            <a:avLst/>
          </a:prstGeom>
          <a:noFill/>
        </p:spPr>
        <p:txBody>
          <a:bodyPr wrap="square" rtlCol="0">
            <a:spAutoFit/>
          </a:bodyPr>
          <a:lstStyle/>
          <a:p>
            <a:r>
              <a:rPr lang="en-US" sz="2400" dirty="0"/>
              <a:t>Minder efficient maar </a:t>
            </a:r>
            <a:r>
              <a:rPr lang="en-US" sz="2400" dirty="0" err="1"/>
              <a:t>goedkoper</a:t>
            </a:r>
            <a:r>
              <a:rPr lang="en-US" sz="2400" dirty="0"/>
              <a:t> dan STP</a:t>
            </a:r>
            <a:endParaRPr lang="LID4096" sz="2400" dirty="0"/>
          </a:p>
        </p:txBody>
      </p:sp>
    </p:spTree>
    <p:extLst>
      <p:ext uri="{BB962C8B-B14F-4D97-AF65-F5344CB8AC3E}">
        <p14:creationId xmlns:p14="http://schemas.microsoft.com/office/powerpoint/2010/main" val="283370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TP,STP,FTP &amp; S/FTP">
            <a:extLst>
              <a:ext uri="{FF2B5EF4-FFF2-40B4-BE49-F238E27FC236}">
                <a16:creationId xmlns:a16="http://schemas.microsoft.com/office/drawing/2014/main" id="{E89FCC74-9BE7-78FC-5140-DC39D39DA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44109">
            <a:off x="2841227" y="384511"/>
            <a:ext cx="7052387" cy="70523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B7CA29-F094-2829-C189-24E13AAC69D5}"/>
              </a:ext>
            </a:extLst>
          </p:cNvPr>
          <p:cNvSpPr>
            <a:spLocks noGrp="1"/>
          </p:cNvSpPr>
          <p:nvPr>
            <p:ph type="title"/>
          </p:nvPr>
        </p:nvSpPr>
        <p:spPr/>
        <p:txBody>
          <a:bodyPr/>
          <a:lstStyle/>
          <a:p>
            <a:r>
              <a:rPr lang="en-US" dirty="0"/>
              <a:t>SFTP – Shielded Foiled Twisted Pair</a:t>
            </a:r>
            <a:endParaRPr lang="LID4096" dirty="0"/>
          </a:p>
        </p:txBody>
      </p:sp>
    </p:spTree>
    <p:extLst>
      <p:ext uri="{BB962C8B-B14F-4D97-AF65-F5344CB8AC3E}">
        <p14:creationId xmlns:p14="http://schemas.microsoft.com/office/powerpoint/2010/main" val="1021547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11AC-85A5-D28F-A6AF-C640F1791F3A}"/>
              </a:ext>
            </a:extLst>
          </p:cNvPr>
          <p:cNvSpPr>
            <a:spLocks noGrp="1"/>
          </p:cNvSpPr>
          <p:nvPr>
            <p:ph type="title"/>
          </p:nvPr>
        </p:nvSpPr>
        <p:spPr/>
        <p:txBody>
          <a:bodyPr/>
          <a:lstStyle/>
          <a:p>
            <a:r>
              <a:rPr lang="en-US" dirty="0" err="1"/>
              <a:t>Netwerkkaarten</a:t>
            </a:r>
            <a:endParaRPr lang="LID4096" dirty="0"/>
          </a:p>
        </p:txBody>
      </p:sp>
      <p:pic>
        <p:nvPicPr>
          <p:cNvPr id="4" name="Afbeelding 6">
            <a:extLst>
              <a:ext uri="{FF2B5EF4-FFF2-40B4-BE49-F238E27FC236}">
                <a16:creationId xmlns:a16="http://schemas.microsoft.com/office/drawing/2014/main" id="{F307CA17-7C8B-CF98-013B-3B425BDFC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989" y="1532854"/>
            <a:ext cx="4595811" cy="4189848"/>
          </a:xfrm>
          <a:prstGeom prst="rect">
            <a:avLst/>
          </a:prstGeom>
        </p:spPr>
      </p:pic>
      <p:sp>
        <p:nvSpPr>
          <p:cNvPr id="6" name="Rechthoek 7">
            <a:extLst>
              <a:ext uri="{FF2B5EF4-FFF2-40B4-BE49-F238E27FC236}">
                <a16:creationId xmlns:a16="http://schemas.microsoft.com/office/drawing/2014/main" id="{24C541AF-B899-C738-74C5-4DD0BBE5B61A}"/>
              </a:ext>
            </a:extLst>
          </p:cNvPr>
          <p:cNvSpPr/>
          <p:nvPr/>
        </p:nvSpPr>
        <p:spPr>
          <a:xfrm>
            <a:off x="876168" y="1598086"/>
            <a:ext cx="6074074" cy="9361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000" dirty="0">
                <a:latin typeface="Barlow Condensed" panose="00000506000000000000" pitchFamily="2" charset="0"/>
              </a:rPr>
              <a:t>NC - Network Card</a:t>
            </a:r>
          </a:p>
        </p:txBody>
      </p:sp>
      <p:sp>
        <p:nvSpPr>
          <p:cNvPr id="7" name="Rechthoek 8">
            <a:extLst>
              <a:ext uri="{FF2B5EF4-FFF2-40B4-BE49-F238E27FC236}">
                <a16:creationId xmlns:a16="http://schemas.microsoft.com/office/drawing/2014/main" id="{3494FD91-D8C6-B4B1-CF75-14ECE82D9A68}"/>
              </a:ext>
            </a:extLst>
          </p:cNvPr>
          <p:cNvSpPr/>
          <p:nvPr/>
        </p:nvSpPr>
        <p:spPr>
          <a:xfrm>
            <a:off x="854242" y="2691841"/>
            <a:ext cx="6074074" cy="9361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000" dirty="0">
                <a:latin typeface="Barlow Condensed" panose="00000506000000000000" pitchFamily="2" charset="0"/>
              </a:rPr>
              <a:t>NIC - Networking Interface Card</a:t>
            </a:r>
          </a:p>
        </p:txBody>
      </p:sp>
      <p:sp>
        <p:nvSpPr>
          <p:cNvPr id="8" name="Rechthoek 10">
            <a:extLst>
              <a:ext uri="{FF2B5EF4-FFF2-40B4-BE49-F238E27FC236}">
                <a16:creationId xmlns:a16="http://schemas.microsoft.com/office/drawing/2014/main" id="{B650F641-879F-8B50-FA11-957721029D57}"/>
              </a:ext>
            </a:extLst>
          </p:cNvPr>
          <p:cNvSpPr/>
          <p:nvPr/>
        </p:nvSpPr>
        <p:spPr>
          <a:xfrm>
            <a:off x="854242" y="3790696"/>
            <a:ext cx="6074074" cy="9361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000" dirty="0">
                <a:latin typeface="Barlow Condensed" panose="00000506000000000000" pitchFamily="2" charset="0"/>
              </a:rPr>
              <a:t>Network Adapter Card</a:t>
            </a:r>
          </a:p>
        </p:txBody>
      </p:sp>
      <p:sp>
        <p:nvSpPr>
          <p:cNvPr id="9" name="Rechthoek 11">
            <a:extLst>
              <a:ext uri="{FF2B5EF4-FFF2-40B4-BE49-F238E27FC236}">
                <a16:creationId xmlns:a16="http://schemas.microsoft.com/office/drawing/2014/main" id="{3D849912-B172-3A92-21E7-AA4DDA9FCFFE}"/>
              </a:ext>
            </a:extLst>
          </p:cNvPr>
          <p:cNvSpPr/>
          <p:nvPr/>
        </p:nvSpPr>
        <p:spPr>
          <a:xfrm>
            <a:off x="876168" y="4879200"/>
            <a:ext cx="6074074" cy="9361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000" dirty="0">
                <a:latin typeface="Barlow Condensed" panose="00000506000000000000" pitchFamily="2" charset="0"/>
              </a:rPr>
              <a:t>Network Adapter</a:t>
            </a:r>
          </a:p>
        </p:txBody>
      </p:sp>
      <p:sp>
        <p:nvSpPr>
          <p:cNvPr id="10" name="TextBox 9">
            <a:extLst>
              <a:ext uri="{FF2B5EF4-FFF2-40B4-BE49-F238E27FC236}">
                <a16:creationId xmlns:a16="http://schemas.microsoft.com/office/drawing/2014/main" id="{892CA5E2-E0F4-FE00-FA21-CB5216E429FA}"/>
              </a:ext>
            </a:extLst>
          </p:cNvPr>
          <p:cNvSpPr txBox="1"/>
          <p:nvPr/>
        </p:nvSpPr>
        <p:spPr>
          <a:xfrm>
            <a:off x="7796463" y="5722702"/>
            <a:ext cx="2711116" cy="646331"/>
          </a:xfrm>
          <a:prstGeom prst="rect">
            <a:avLst/>
          </a:prstGeom>
          <a:noFill/>
        </p:spPr>
        <p:txBody>
          <a:bodyPr wrap="square" rtlCol="0">
            <a:spAutoFit/>
          </a:bodyPr>
          <a:lstStyle/>
          <a:p>
            <a:r>
              <a:rPr lang="en-US" sz="3600" dirty="0"/>
              <a:t>MAC-</a:t>
            </a:r>
            <a:r>
              <a:rPr lang="en-US" sz="3600" dirty="0" err="1"/>
              <a:t>adres</a:t>
            </a:r>
            <a:endParaRPr lang="LID4096" sz="3600" dirty="0"/>
          </a:p>
        </p:txBody>
      </p:sp>
    </p:spTree>
    <p:extLst>
      <p:ext uri="{BB962C8B-B14F-4D97-AF65-F5344CB8AC3E}">
        <p14:creationId xmlns:p14="http://schemas.microsoft.com/office/powerpoint/2010/main" val="139206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4E22-FCE5-FC3C-45F9-44A86265EF2D}"/>
              </a:ext>
            </a:extLst>
          </p:cNvPr>
          <p:cNvSpPr>
            <a:spLocks noGrp="1"/>
          </p:cNvSpPr>
          <p:nvPr>
            <p:ph type="title"/>
          </p:nvPr>
        </p:nvSpPr>
        <p:spPr/>
        <p:txBody>
          <a:bodyPr/>
          <a:lstStyle/>
          <a:p>
            <a:r>
              <a:rPr lang="en-US" dirty="0"/>
              <a:t>Twisted Pair </a:t>
            </a:r>
            <a:r>
              <a:rPr lang="en-US" dirty="0" err="1"/>
              <a:t>Categoriën</a:t>
            </a:r>
            <a:endParaRPr lang="LID4096" dirty="0"/>
          </a:p>
        </p:txBody>
      </p:sp>
      <p:graphicFrame>
        <p:nvGraphicFramePr>
          <p:cNvPr id="4" name="Tabel 20">
            <a:extLst>
              <a:ext uri="{FF2B5EF4-FFF2-40B4-BE49-F238E27FC236}">
                <a16:creationId xmlns:a16="http://schemas.microsoft.com/office/drawing/2014/main" id="{AE3F4024-FADC-1563-828D-6A1C17FED915}"/>
              </a:ext>
            </a:extLst>
          </p:cNvPr>
          <p:cNvGraphicFramePr>
            <a:graphicFrameLocks noGrp="1"/>
          </p:cNvGraphicFramePr>
          <p:nvPr>
            <p:extLst>
              <p:ext uri="{D42A27DB-BD31-4B8C-83A1-F6EECF244321}">
                <p14:modId xmlns:p14="http://schemas.microsoft.com/office/powerpoint/2010/main" val="1967340718"/>
              </p:ext>
            </p:extLst>
          </p:nvPr>
        </p:nvGraphicFramePr>
        <p:xfrm>
          <a:off x="1295400" y="1554480"/>
          <a:ext cx="10317480" cy="4678680"/>
        </p:xfrm>
        <a:graphic>
          <a:graphicData uri="http://schemas.openxmlformats.org/drawingml/2006/table">
            <a:tbl>
              <a:tblPr firstRow="1" bandRow="1">
                <a:tableStyleId>{69CF1AB2-1976-4502-BF36-3FF5EA218861}</a:tableStyleId>
              </a:tblPr>
              <a:tblGrid>
                <a:gridCol w="1493520">
                  <a:extLst>
                    <a:ext uri="{9D8B030D-6E8A-4147-A177-3AD203B41FA5}">
                      <a16:colId xmlns:a16="http://schemas.microsoft.com/office/drawing/2014/main" val="20000"/>
                    </a:ext>
                  </a:extLst>
                </a:gridCol>
                <a:gridCol w="8823960">
                  <a:extLst>
                    <a:ext uri="{9D8B030D-6E8A-4147-A177-3AD203B41FA5}">
                      <a16:colId xmlns:a16="http://schemas.microsoft.com/office/drawing/2014/main" val="20001"/>
                    </a:ext>
                  </a:extLst>
                </a:gridCol>
              </a:tblGrid>
              <a:tr h="438807">
                <a:tc>
                  <a:txBody>
                    <a:bodyPr/>
                    <a:lstStyle/>
                    <a:p>
                      <a:r>
                        <a:rPr lang="nl-BE" sz="2400" b="0" dirty="0">
                          <a:solidFill>
                            <a:schemeClr val="tx2"/>
                          </a:solidFill>
                        </a:rPr>
                        <a:t>CAT1</a:t>
                      </a:r>
                      <a:endParaRPr lang="nl-BE" sz="2400" b="0" dirty="0">
                        <a:solidFill>
                          <a:schemeClr val="tx2"/>
                        </a:solidFill>
                        <a:latin typeface="Barlow Condensed" panose="00000506000000000000" pitchFamily="2" charset="0"/>
                      </a:endParaRPr>
                    </a:p>
                  </a:txBody>
                  <a:tcPr/>
                </a:tc>
                <a:tc>
                  <a:txBody>
                    <a:bodyPr/>
                    <a:lstStyle/>
                    <a:p>
                      <a:r>
                        <a:rPr lang="nl-BE" sz="2400" b="0" dirty="0">
                          <a:solidFill>
                            <a:schemeClr val="tx2"/>
                          </a:solidFill>
                        </a:rPr>
                        <a:t>spraaksignalen </a:t>
                      </a:r>
                      <a:endParaRPr lang="nl-BE" sz="2400" b="0" dirty="0">
                        <a:solidFill>
                          <a:schemeClr val="tx2"/>
                        </a:solidFill>
                        <a:latin typeface="Barlow Condensed" panose="00000506000000000000" pitchFamily="2" charset="0"/>
                      </a:endParaRPr>
                    </a:p>
                  </a:txBody>
                  <a:tcPr/>
                </a:tc>
                <a:extLst>
                  <a:ext uri="{0D108BD9-81ED-4DB2-BD59-A6C34878D82A}">
                    <a16:rowId xmlns:a16="http://schemas.microsoft.com/office/drawing/2014/main" val="10000"/>
                  </a:ext>
                </a:extLst>
              </a:tr>
              <a:tr h="438807">
                <a:tc>
                  <a:txBody>
                    <a:bodyPr/>
                    <a:lstStyle/>
                    <a:p>
                      <a:r>
                        <a:rPr lang="nl-BE" sz="2400" b="0" dirty="0">
                          <a:solidFill>
                            <a:schemeClr val="tx2"/>
                          </a:solidFill>
                        </a:rPr>
                        <a:t>CAT2</a:t>
                      </a:r>
                      <a:endParaRPr lang="nl-BE" sz="2400" b="0" dirty="0">
                        <a:solidFill>
                          <a:schemeClr val="tx2"/>
                        </a:solidFill>
                        <a:latin typeface="Barlow Condensed" panose="00000506000000000000" pitchFamily="2" charset="0"/>
                      </a:endParaRPr>
                    </a:p>
                  </a:txBody>
                  <a:tcPr/>
                </a:tc>
                <a:tc>
                  <a:txBody>
                    <a:bodyPr/>
                    <a:lstStyle/>
                    <a:p>
                      <a:r>
                        <a:rPr lang="nl-BE" sz="2400" b="0" dirty="0">
                          <a:solidFill>
                            <a:schemeClr val="tx2"/>
                          </a:solidFill>
                        </a:rPr>
                        <a:t>4 </a:t>
                      </a:r>
                      <a:r>
                        <a:rPr lang="nl-BE" sz="2400" b="0" dirty="0" err="1">
                          <a:solidFill>
                            <a:schemeClr val="tx2"/>
                          </a:solidFill>
                        </a:rPr>
                        <a:t>Mbit</a:t>
                      </a:r>
                      <a:r>
                        <a:rPr lang="nl-BE" sz="2400" b="0" dirty="0">
                          <a:solidFill>
                            <a:schemeClr val="tx2"/>
                          </a:solidFill>
                        </a:rPr>
                        <a:t>/s (token-ring / token-bus)</a:t>
                      </a:r>
                      <a:endParaRPr lang="nl-BE" sz="2400" b="0" dirty="0">
                        <a:solidFill>
                          <a:schemeClr val="tx2"/>
                        </a:solidFill>
                        <a:latin typeface="Barlow Condensed" panose="00000506000000000000" pitchFamily="2" charset="0"/>
                      </a:endParaRPr>
                    </a:p>
                  </a:txBody>
                  <a:tcPr/>
                </a:tc>
                <a:extLst>
                  <a:ext uri="{0D108BD9-81ED-4DB2-BD59-A6C34878D82A}">
                    <a16:rowId xmlns:a16="http://schemas.microsoft.com/office/drawing/2014/main" val="10001"/>
                  </a:ext>
                </a:extLst>
              </a:tr>
              <a:tr h="438807">
                <a:tc>
                  <a:txBody>
                    <a:bodyPr/>
                    <a:lstStyle/>
                    <a:p>
                      <a:r>
                        <a:rPr lang="nl-BE" sz="2400" b="0" dirty="0">
                          <a:solidFill>
                            <a:schemeClr val="tx2"/>
                          </a:solidFill>
                        </a:rPr>
                        <a:t>CAT3</a:t>
                      </a:r>
                      <a:endParaRPr lang="nl-BE" sz="2400" b="0" dirty="0">
                        <a:solidFill>
                          <a:schemeClr val="tx2"/>
                        </a:solidFill>
                        <a:latin typeface="Barlow Condensed" panose="00000506000000000000" pitchFamily="2" charset="0"/>
                      </a:endParaRPr>
                    </a:p>
                  </a:txBody>
                  <a:tcPr/>
                </a:tc>
                <a:tc>
                  <a:txBody>
                    <a:bodyPr/>
                    <a:lstStyle/>
                    <a:p>
                      <a:r>
                        <a:rPr lang="nl-BE" sz="2400" b="0" dirty="0">
                          <a:solidFill>
                            <a:schemeClr val="tx2"/>
                          </a:solidFill>
                        </a:rPr>
                        <a:t>10</a:t>
                      </a:r>
                      <a:r>
                        <a:rPr lang="nl-BE" sz="2400" b="0" baseline="0" dirty="0">
                          <a:solidFill>
                            <a:schemeClr val="tx2"/>
                          </a:solidFill>
                        </a:rPr>
                        <a:t> </a:t>
                      </a:r>
                      <a:r>
                        <a:rPr lang="nl-BE" sz="2400" b="0" baseline="0" dirty="0" err="1">
                          <a:solidFill>
                            <a:schemeClr val="tx2"/>
                          </a:solidFill>
                        </a:rPr>
                        <a:t>Mbit</a:t>
                      </a:r>
                      <a:r>
                        <a:rPr lang="nl-BE" sz="2400" b="0" baseline="0" dirty="0">
                          <a:solidFill>
                            <a:schemeClr val="tx2"/>
                          </a:solidFill>
                        </a:rPr>
                        <a:t>/s (“</a:t>
                      </a:r>
                      <a:r>
                        <a:rPr lang="nl-BE" sz="2400" b="0" baseline="0" dirty="0" err="1">
                          <a:solidFill>
                            <a:schemeClr val="tx2"/>
                          </a:solidFill>
                        </a:rPr>
                        <a:t>voice-grade</a:t>
                      </a:r>
                      <a:r>
                        <a:rPr lang="nl-BE" sz="2400" b="0" baseline="0" dirty="0">
                          <a:solidFill>
                            <a:schemeClr val="tx2"/>
                          </a:solidFill>
                        </a:rPr>
                        <a:t>”)</a:t>
                      </a:r>
                      <a:endParaRPr lang="nl-BE" sz="2400" b="0" dirty="0">
                        <a:solidFill>
                          <a:schemeClr val="tx2"/>
                        </a:solidFill>
                        <a:latin typeface="Barlow Condensed" panose="00000506000000000000" pitchFamily="2" charset="0"/>
                      </a:endParaRPr>
                    </a:p>
                  </a:txBody>
                  <a:tcPr/>
                </a:tc>
                <a:extLst>
                  <a:ext uri="{0D108BD9-81ED-4DB2-BD59-A6C34878D82A}">
                    <a16:rowId xmlns:a16="http://schemas.microsoft.com/office/drawing/2014/main" val="10002"/>
                  </a:ext>
                </a:extLst>
              </a:tr>
              <a:tr h="438807">
                <a:tc>
                  <a:txBody>
                    <a:bodyPr/>
                    <a:lstStyle/>
                    <a:p>
                      <a:r>
                        <a:rPr lang="nl-BE" sz="2400" b="0" dirty="0">
                          <a:solidFill>
                            <a:schemeClr val="tx2"/>
                          </a:solidFill>
                        </a:rPr>
                        <a:t>CAT4</a:t>
                      </a:r>
                      <a:endParaRPr lang="nl-BE" sz="2400" b="0" dirty="0">
                        <a:solidFill>
                          <a:schemeClr val="tx2"/>
                        </a:solidFill>
                        <a:latin typeface="Barlow Condensed" panose="00000506000000000000" pitchFamily="2" charset="0"/>
                      </a:endParaRPr>
                    </a:p>
                  </a:txBody>
                  <a:tcPr/>
                </a:tc>
                <a:tc>
                  <a:txBody>
                    <a:bodyPr/>
                    <a:lstStyle/>
                    <a:p>
                      <a:r>
                        <a:rPr lang="nl-BE" sz="2400" b="0" dirty="0">
                          <a:solidFill>
                            <a:schemeClr val="tx2"/>
                          </a:solidFill>
                        </a:rPr>
                        <a:t>16 </a:t>
                      </a:r>
                      <a:r>
                        <a:rPr lang="nl-BE" sz="2400" b="0" dirty="0" err="1">
                          <a:solidFill>
                            <a:schemeClr val="tx2"/>
                          </a:solidFill>
                        </a:rPr>
                        <a:t>Mbit</a:t>
                      </a:r>
                      <a:r>
                        <a:rPr lang="nl-BE" sz="2400" b="0" dirty="0">
                          <a:solidFill>
                            <a:schemeClr val="tx2"/>
                          </a:solidFill>
                        </a:rPr>
                        <a:t>/s</a:t>
                      </a:r>
                      <a:endParaRPr lang="nl-BE" sz="2400" b="0" dirty="0">
                        <a:solidFill>
                          <a:schemeClr val="tx2"/>
                        </a:solidFill>
                        <a:latin typeface="Barlow Condensed" panose="00000506000000000000" pitchFamily="2" charset="0"/>
                      </a:endParaRPr>
                    </a:p>
                  </a:txBody>
                  <a:tcPr/>
                </a:tc>
                <a:extLst>
                  <a:ext uri="{0D108BD9-81ED-4DB2-BD59-A6C34878D82A}">
                    <a16:rowId xmlns:a16="http://schemas.microsoft.com/office/drawing/2014/main" val="10003"/>
                  </a:ext>
                </a:extLst>
              </a:tr>
              <a:tr h="438807">
                <a:tc>
                  <a:txBody>
                    <a:bodyPr/>
                    <a:lstStyle/>
                    <a:p>
                      <a:r>
                        <a:rPr lang="nl-BE" sz="2400" b="0" dirty="0">
                          <a:solidFill>
                            <a:schemeClr val="tx2"/>
                          </a:solidFill>
                        </a:rPr>
                        <a:t>CAT5</a:t>
                      </a:r>
                      <a:endParaRPr lang="nl-BE" sz="2400" b="0" dirty="0">
                        <a:solidFill>
                          <a:schemeClr val="tx2"/>
                        </a:solidFill>
                        <a:latin typeface="Barlow Condensed" panose="00000506000000000000" pitchFamily="2" charset="0"/>
                      </a:endParaRPr>
                    </a:p>
                  </a:txBody>
                  <a:tcPr/>
                </a:tc>
                <a:tc>
                  <a:txBody>
                    <a:bodyPr/>
                    <a:lstStyle/>
                    <a:p>
                      <a:r>
                        <a:rPr lang="nl-BE" sz="2400" b="0" dirty="0">
                          <a:solidFill>
                            <a:schemeClr val="tx2"/>
                          </a:solidFill>
                        </a:rPr>
                        <a:t>100 </a:t>
                      </a:r>
                      <a:r>
                        <a:rPr lang="nl-BE" sz="2400" b="0" dirty="0" err="1">
                          <a:solidFill>
                            <a:schemeClr val="tx2"/>
                          </a:solidFill>
                        </a:rPr>
                        <a:t>Mbit</a:t>
                      </a:r>
                      <a:r>
                        <a:rPr lang="nl-BE" sz="2400" b="0" dirty="0">
                          <a:solidFill>
                            <a:schemeClr val="tx2"/>
                          </a:solidFill>
                        </a:rPr>
                        <a:t>/s</a:t>
                      </a:r>
                      <a:endParaRPr lang="nl-BE" sz="2400" b="0" dirty="0">
                        <a:solidFill>
                          <a:schemeClr val="tx2"/>
                        </a:solidFill>
                        <a:latin typeface="Barlow Condensed" panose="00000506000000000000" pitchFamily="2" charset="0"/>
                      </a:endParaRPr>
                    </a:p>
                  </a:txBody>
                  <a:tcPr/>
                </a:tc>
                <a:extLst>
                  <a:ext uri="{0D108BD9-81ED-4DB2-BD59-A6C34878D82A}">
                    <a16:rowId xmlns:a16="http://schemas.microsoft.com/office/drawing/2014/main" val="10004"/>
                  </a:ext>
                </a:extLst>
              </a:tr>
              <a:tr h="502920">
                <a:tc>
                  <a:txBody>
                    <a:bodyPr/>
                    <a:lstStyle/>
                    <a:p>
                      <a:r>
                        <a:rPr lang="nl-BE" sz="2400" b="0" dirty="0">
                          <a:solidFill>
                            <a:schemeClr val="tx2"/>
                          </a:solidFill>
                        </a:rPr>
                        <a:t>CAT5E</a:t>
                      </a:r>
                      <a:endParaRPr lang="nl-BE" sz="2400" b="0" dirty="0">
                        <a:solidFill>
                          <a:schemeClr val="tx2"/>
                        </a:solidFill>
                        <a:latin typeface="Barlow Condensed" panose="00000506000000000000" pitchFamily="2" charset="0"/>
                      </a:endParaRPr>
                    </a:p>
                  </a:txBody>
                  <a:tcPr/>
                </a:tc>
                <a:tc>
                  <a:txBody>
                    <a:bodyPr/>
                    <a:lstStyle/>
                    <a:p>
                      <a:r>
                        <a:rPr lang="nl-BE" sz="2400" b="0" dirty="0">
                          <a:solidFill>
                            <a:schemeClr val="tx2"/>
                          </a:solidFill>
                        </a:rPr>
                        <a:t>100</a:t>
                      </a:r>
                      <a:r>
                        <a:rPr lang="nl-BE" sz="2400" b="0" baseline="0" dirty="0">
                          <a:solidFill>
                            <a:schemeClr val="tx2"/>
                          </a:solidFill>
                        </a:rPr>
                        <a:t> </a:t>
                      </a:r>
                      <a:r>
                        <a:rPr lang="nl-BE" sz="2400" b="0" baseline="0" dirty="0" err="1">
                          <a:solidFill>
                            <a:schemeClr val="tx2"/>
                          </a:solidFill>
                        </a:rPr>
                        <a:t>Mbit</a:t>
                      </a:r>
                      <a:r>
                        <a:rPr lang="nl-BE" sz="2400" b="0" baseline="0" dirty="0">
                          <a:solidFill>
                            <a:schemeClr val="tx2"/>
                          </a:solidFill>
                        </a:rPr>
                        <a:t>/s, maar ook </a:t>
                      </a:r>
                      <a:r>
                        <a:rPr lang="nl-BE" sz="2400" b="0" baseline="0" dirty="0" err="1">
                          <a:solidFill>
                            <a:schemeClr val="tx2"/>
                          </a:solidFill>
                        </a:rPr>
                        <a:t>gigabit</a:t>
                      </a:r>
                      <a:r>
                        <a:rPr lang="nl-BE" sz="2400" b="0" baseline="0" dirty="0">
                          <a:solidFill>
                            <a:schemeClr val="tx2"/>
                          </a:solidFill>
                        </a:rPr>
                        <a:t> mogelijk</a:t>
                      </a:r>
                      <a:endParaRPr lang="nl-BE" sz="2400" b="0" dirty="0">
                        <a:solidFill>
                          <a:schemeClr val="tx2"/>
                        </a:solidFill>
                        <a:latin typeface="Barlow Condensed" panose="00000506000000000000" pitchFamily="2" charset="0"/>
                      </a:endParaRPr>
                    </a:p>
                  </a:txBody>
                  <a:tcPr/>
                </a:tc>
                <a:extLst>
                  <a:ext uri="{0D108BD9-81ED-4DB2-BD59-A6C34878D82A}">
                    <a16:rowId xmlns:a16="http://schemas.microsoft.com/office/drawing/2014/main" val="10005"/>
                  </a:ext>
                </a:extLst>
              </a:tr>
              <a:tr h="438807">
                <a:tc>
                  <a:txBody>
                    <a:bodyPr/>
                    <a:lstStyle/>
                    <a:p>
                      <a:r>
                        <a:rPr lang="nl-BE" sz="2400" b="0" dirty="0">
                          <a:solidFill>
                            <a:schemeClr val="tx2"/>
                          </a:solidFill>
                        </a:rPr>
                        <a:t>CAT6</a:t>
                      </a:r>
                      <a:endParaRPr lang="nl-BE" sz="2400" b="0" dirty="0">
                        <a:solidFill>
                          <a:schemeClr val="tx2"/>
                        </a:solidFill>
                        <a:latin typeface="Barlow Condensed" panose="00000506000000000000" pitchFamily="2" charset="0"/>
                      </a:endParaRPr>
                    </a:p>
                  </a:txBody>
                  <a:tcPr/>
                </a:tc>
                <a:tc>
                  <a:txBody>
                    <a:bodyPr/>
                    <a:lstStyle/>
                    <a:p>
                      <a:r>
                        <a:rPr lang="nl-BE" sz="2400" b="0" dirty="0" err="1">
                          <a:solidFill>
                            <a:schemeClr val="tx2"/>
                          </a:solidFill>
                        </a:rPr>
                        <a:t>gigabit</a:t>
                      </a:r>
                      <a:r>
                        <a:rPr lang="nl-BE" sz="2400" b="0" dirty="0">
                          <a:solidFill>
                            <a:schemeClr val="tx2"/>
                          </a:solidFill>
                        </a:rPr>
                        <a:t> met minder signaalverlies</a:t>
                      </a:r>
                      <a:endParaRPr lang="nl-BE" sz="2400" b="0" dirty="0">
                        <a:solidFill>
                          <a:schemeClr val="tx2"/>
                        </a:solidFill>
                        <a:latin typeface="Barlow Condensed" panose="00000506000000000000" pitchFamily="2" charset="0"/>
                      </a:endParaRPr>
                    </a:p>
                  </a:txBody>
                  <a:tcPr/>
                </a:tc>
                <a:extLst>
                  <a:ext uri="{0D108BD9-81ED-4DB2-BD59-A6C34878D82A}">
                    <a16:rowId xmlns:a16="http://schemas.microsoft.com/office/drawing/2014/main" val="10006"/>
                  </a:ext>
                </a:extLst>
              </a:tr>
              <a:tr h="518160">
                <a:tc>
                  <a:txBody>
                    <a:bodyPr/>
                    <a:lstStyle/>
                    <a:p>
                      <a:r>
                        <a:rPr lang="nl-BE" sz="2400" b="0" dirty="0">
                          <a:solidFill>
                            <a:schemeClr val="tx2"/>
                          </a:solidFill>
                        </a:rPr>
                        <a:t>CAT6A</a:t>
                      </a:r>
                      <a:endParaRPr lang="nl-BE" sz="2400" b="0" dirty="0">
                        <a:solidFill>
                          <a:schemeClr val="tx2"/>
                        </a:solidFill>
                        <a:latin typeface="Barlow Condensed" panose="00000506000000000000" pitchFamily="2" charset="0"/>
                      </a:endParaRPr>
                    </a:p>
                  </a:txBody>
                  <a:tcPr/>
                </a:tc>
                <a:tc>
                  <a:txBody>
                    <a:bodyPr/>
                    <a:lstStyle/>
                    <a:p>
                      <a:r>
                        <a:rPr lang="nl-BE" sz="2400" b="0" dirty="0" err="1">
                          <a:solidFill>
                            <a:schemeClr val="tx2"/>
                          </a:solidFill>
                        </a:rPr>
                        <a:t>gigabit</a:t>
                      </a:r>
                      <a:r>
                        <a:rPr lang="nl-BE" sz="2400" b="0" dirty="0">
                          <a:solidFill>
                            <a:schemeClr val="tx2"/>
                          </a:solidFill>
                        </a:rPr>
                        <a:t>, maar ook 10 </a:t>
                      </a:r>
                      <a:r>
                        <a:rPr lang="nl-BE" sz="2400" b="0" dirty="0" err="1">
                          <a:solidFill>
                            <a:schemeClr val="tx2"/>
                          </a:solidFill>
                        </a:rPr>
                        <a:t>gigabit</a:t>
                      </a:r>
                      <a:r>
                        <a:rPr lang="nl-BE" sz="2400" b="0" dirty="0">
                          <a:solidFill>
                            <a:schemeClr val="tx2"/>
                          </a:solidFill>
                        </a:rPr>
                        <a:t> mogelijk</a:t>
                      </a:r>
                      <a:endParaRPr lang="nl-BE" sz="2400" b="0" dirty="0">
                        <a:solidFill>
                          <a:schemeClr val="tx2"/>
                        </a:solidFill>
                        <a:latin typeface="Barlow Condensed" panose="00000506000000000000" pitchFamily="2" charset="0"/>
                      </a:endParaRPr>
                    </a:p>
                  </a:txBody>
                  <a:tcPr/>
                </a:tc>
                <a:extLst>
                  <a:ext uri="{0D108BD9-81ED-4DB2-BD59-A6C34878D82A}">
                    <a16:rowId xmlns:a16="http://schemas.microsoft.com/office/drawing/2014/main" val="10007"/>
                  </a:ext>
                </a:extLst>
              </a:tr>
              <a:tr h="438807">
                <a:tc>
                  <a:txBody>
                    <a:bodyPr/>
                    <a:lstStyle/>
                    <a:p>
                      <a:r>
                        <a:rPr lang="nl-BE" sz="2400" b="0" dirty="0">
                          <a:solidFill>
                            <a:schemeClr val="tx2"/>
                          </a:solidFill>
                        </a:rPr>
                        <a:t>CAT7</a:t>
                      </a:r>
                      <a:endParaRPr lang="nl-BE" sz="2400" b="0" dirty="0">
                        <a:solidFill>
                          <a:schemeClr val="tx2"/>
                        </a:solidFill>
                        <a:latin typeface="Barlow Condensed" panose="00000506000000000000" pitchFamily="2" charset="0"/>
                      </a:endParaRPr>
                    </a:p>
                  </a:txBody>
                  <a:tcPr/>
                </a:tc>
                <a:tc>
                  <a:txBody>
                    <a:bodyPr/>
                    <a:lstStyle/>
                    <a:p>
                      <a:r>
                        <a:rPr lang="nl-BE" sz="2400" b="0" dirty="0">
                          <a:solidFill>
                            <a:schemeClr val="tx2"/>
                          </a:solidFill>
                        </a:rPr>
                        <a:t>speciaal voor</a:t>
                      </a:r>
                      <a:r>
                        <a:rPr lang="nl-BE" sz="2400" b="0" baseline="0" dirty="0">
                          <a:solidFill>
                            <a:schemeClr val="tx2"/>
                          </a:solidFill>
                        </a:rPr>
                        <a:t> 10 </a:t>
                      </a:r>
                      <a:r>
                        <a:rPr lang="nl-BE" sz="2400" b="0" baseline="0" dirty="0" err="1">
                          <a:solidFill>
                            <a:schemeClr val="tx2"/>
                          </a:solidFill>
                        </a:rPr>
                        <a:t>gigabit</a:t>
                      </a:r>
                      <a:r>
                        <a:rPr lang="nl-BE" sz="2400" b="0" baseline="0" dirty="0">
                          <a:solidFill>
                            <a:schemeClr val="tx2"/>
                          </a:solidFill>
                        </a:rPr>
                        <a:t> (STP)</a:t>
                      </a:r>
                      <a:endParaRPr lang="nl-BE" sz="2400" b="0" dirty="0">
                        <a:solidFill>
                          <a:schemeClr val="tx2"/>
                        </a:solidFill>
                        <a:latin typeface="Barlow Condensed" panose="00000506000000000000" pitchFamily="2" charset="0"/>
                      </a:endParaRPr>
                    </a:p>
                  </a:txBody>
                  <a:tcPr/>
                </a:tc>
                <a:extLst>
                  <a:ext uri="{0D108BD9-81ED-4DB2-BD59-A6C34878D82A}">
                    <a16:rowId xmlns:a16="http://schemas.microsoft.com/office/drawing/2014/main" val="10008"/>
                  </a:ext>
                </a:extLst>
              </a:tr>
              <a:tr h="438807">
                <a:tc>
                  <a:txBody>
                    <a:bodyPr/>
                    <a:lstStyle/>
                    <a:p>
                      <a:r>
                        <a:rPr lang="nl-BE" sz="2400" b="0" dirty="0">
                          <a:solidFill>
                            <a:schemeClr val="tx2"/>
                          </a:solidFill>
                        </a:rPr>
                        <a:t>CAT8</a:t>
                      </a:r>
                      <a:endParaRPr lang="nl-BE" sz="2400" b="0" dirty="0">
                        <a:solidFill>
                          <a:schemeClr val="tx2"/>
                        </a:solidFill>
                        <a:latin typeface="Barlow Condensed" panose="00000506000000000000" pitchFamily="2" charset="0"/>
                      </a:endParaRPr>
                    </a:p>
                  </a:txBody>
                  <a:tcPr/>
                </a:tc>
                <a:tc>
                  <a:txBody>
                    <a:bodyPr/>
                    <a:lstStyle/>
                    <a:p>
                      <a:r>
                        <a:rPr lang="nl-BE" sz="2400" b="0" dirty="0">
                          <a:solidFill>
                            <a:schemeClr val="tx2"/>
                          </a:solidFill>
                        </a:rPr>
                        <a:t>speciaal voor 40 </a:t>
                      </a:r>
                      <a:r>
                        <a:rPr lang="nl-BE" sz="2400" b="0" dirty="0" err="1">
                          <a:solidFill>
                            <a:schemeClr val="tx2"/>
                          </a:solidFill>
                        </a:rPr>
                        <a:t>gigabit</a:t>
                      </a:r>
                      <a:r>
                        <a:rPr lang="nl-BE" sz="2400" b="0" dirty="0">
                          <a:solidFill>
                            <a:schemeClr val="tx2"/>
                          </a:solidFill>
                        </a:rPr>
                        <a:t> (SFTP)</a:t>
                      </a:r>
                      <a:endParaRPr lang="nl-BE" sz="2400" b="0" dirty="0">
                        <a:solidFill>
                          <a:schemeClr val="tx2"/>
                        </a:solidFill>
                        <a:latin typeface="Barlow Condensed" panose="00000506000000000000" pitchFamily="2" charset="0"/>
                      </a:endParaRPr>
                    </a:p>
                  </a:txBody>
                  <a:tcPr/>
                </a:tc>
                <a:extLst>
                  <a:ext uri="{0D108BD9-81ED-4DB2-BD59-A6C34878D82A}">
                    <a16:rowId xmlns:a16="http://schemas.microsoft.com/office/drawing/2014/main" val="2514010151"/>
                  </a:ext>
                </a:extLst>
              </a:tr>
            </a:tbl>
          </a:graphicData>
        </a:graphic>
      </p:graphicFrame>
    </p:spTree>
    <p:extLst>
      <p:ext uri="{BB962C8B-B14F-4D97-AF65-F5344CB8AC3E}">
        <p14:creationId xmlns:p14="http://schemas.microsoft.com/office/powerpoint/2010/main" val="383225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074F-9ED1-5B3A-59EB-99ACC067EDF1}"/>
              </a:ext>
            </a:extLst>
          </p:cNvPr>
          <p:cNvSpPr>
            <a:spLocks noGrp="1"/>
          </p:cNvSpPr>
          <p:nvPr>
            <p:ph type="title"/>
          </p:nvPr>
        </p:nvSpPr>
        <p:spPr/>
        <p:txBody>
          <a:bodyPr/>
          <a:lstStyle/>
          <a:p>
            <a:r>
              <a:rPr lang="en-US" dirty="0" err="1"/>
              <a:t>Materiaal</a:t>
            </a:r>
            <a:r>
              <a:rPr lang="en-US" dirty="0"/>
              <a:t> Twisted Pair</a:t>
            </a:r>
            <a:endParaRPr lang="LID4096" dirty="0"/>
          </a:p>
        </p:txBody>
      </p:sp>
      <p:sp>
        <p:nvSpPr>
          <p:cNvPr id="3" name="Content Placeholder 2">
            <a:extLst>
              <a:ext uri="{FF2B5EF4-FFF2-40B4-BE49-F238E27FC236}">
                <a16:creationId xmlns:a16="http://schemas.microsoft.com/office/drawing/2014/main" id="{A5CF1B27-4963-6472-85F3-46072924F6F3}"/>
              </a:ext>
            </a:extLst>
          </p:cNvPr>
          <p:cNvSpPr>
            <a:spLocks noGrp="1"/>
          </p:cNvSpPr>
          <p:nvPr>
            <p:ph idx="1"/>
          </p:nvPr>
        </p:nvSpPr>
        <p:spPr/>
        <p:txBody>
          <a:bodyPr/>
          <a:lstStyle/>
          <a:p>
            <a:r>
              <a:rPr lang="en-US" dirty="0" err="1"/>
              <a:t>Volledig</a:t>
            </a:r>
            <a:r>
              <a:rPr lang="en-US" dirty="0"/>
              <a:t> Koper</a:t>
            </a:r>
          </a:p>
          <a:p>
            <a:r>
              <a:rPr lang="en-US" dirty="0"/>
              <a:t>CCA – Copper Clad </a:t>
            </a:r>
            <a:r>
              <a:rPr lang="en-US" dirty="0" err="1"/>
              <a:t>Aluminium</a:t>
            </a:r>
            <a:r>
              <a:rPr lang="en-US" dirty="0"/>
              <a:t> : </a:t>
            </a:r>
            <a:r>
              <a:rPr lang="en-US" dirty="0" err="1"/>
              <a:t>Aluminium</a:t>
            </a:r>
            <a:r>
              <a:rPr lang="en-US" dirty="0"/>
              <a:t> met </a:t>
            </a:r>
            <a:r>
              <a:rPr lang="en-US" dirty="0" err="1"/>
              <a:t>koperlaag</a:t>
            </a:r>
            <a:endParaRPr lang="en-US" dirty="0"/>
          </a:p>
          <a:p>
            <a:r>
              <a:rPr lang="en-US" dirty="0"/>
              <a:t>CCS – Copper Clad Steel : Staal met </a:t>
            </a:r>
            <a:r>
              <a:rPr lang="en-US" dirty="0" err="1"/>
              <a:t>koperlaag</a:t>
            </a:r>
            <a:endParaRPr lang="LID4096" dirty="0"/>
          </a:p>
        </p:txBody>
      </p:sp>
    </p:spTree>
    <p:extLst>
      <p:ext uri="{BB962C8B-B14F-4D97-AF65-F5344CB8AC3E}">
        <p14:creationId xmlns:p14="http://schemas.microsoft.com/office/powerpoint/2010/main" val="497784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0438-E32D-2F59-2B06-432A0698FC6D}"/>
              </a:ext>
            </a:extLst>
          </p:cNvPr>
          <p:cNvSpPr>
            <a:spLocks noGrp="1"/>
          </p:cNvSpPr>
          <p:nvPr>
            <p:ph type="title"/>
          </p:nvPr>
        </p:nvSpPr>
        <p:spPr/>
        <p:txBody>
          <a:bodyPr/>
          <a:lstStyle/>
          <a:p>
            <a:r>
              <a:rPr lang="en-US" dirty="0"/>
              <a:t>RJ-45</a:t>
            </a:r>
            <a:endParaRPr lang="LID4096" dirty="0"/>
          </a:p>
        </p:txBody>
      </p:sp>
      <p:pic>
        <p:nvPicPr>
          <p:cNvPr id="6" name="Afbeelding 8">
            <a:extLst>
              <a:ext uri="{FF2B5EF4-FFF2-40B4-BE49-F238E27FC236}">
                <a16:creationId xmlns:a16="http://schemas.microsoft.com/office/drawing/2014/main" id="{9F409191-7D26-BB05-75F9-D781D233B881}"/>
              </a:ext>
            </a:extLst>
          </p:cNvPr>
          <p:cNvPicPr>
            <a:picLocks noChangeAspect="1"/>
          </p:cNvPicPr>
          <p:nvPr/>
        </p:nvPicPr>
        <p:blipFill rotWithShape="1">
          <a:blip r:embed="rId3">
            <a:extLst>
              <a:ext uri="{28A0092B-C50C-407E-A947-70E740481C1C}">
                <a14:useLocalDpi xmlns:a14="http://schemas.microsoft.com/office/drawing/2010/main" val="0"/>
              </a:ext>
            </a:extLst>
          </a:blip>
          <a:srcRect l="16550"/>
          <a:stretch/>
        </p:blipFill>
        <p:spPr>
          <a:xfrm flipH="1">
            <a:off x="1473280" y="1159116"/>
            <a:ext cx="9245439" cy="4539768"/>
          </a:xfrm>
          <a:prstGeom prst="rect">
            <a:avLst/>
          </a:prstGeom>
        </p:spPr>
      </p:pic>
      <p:sp>
        <p:nvSpPr>
          <p:cNvPr id="7" name="TextBox 6">
            <a:extLst>
              <a:ext uri="{FF2B5EF4-FFF2-40B4-BE49-F238E27FC236}">
                <a16:creationId xmlns:a16="http://schemas.microsoft.com/office/drawing/2014/main" id="{2F6147FC-985D-38DF-FA1F-38FF4A82A663}"/>
              </a:ext>
            </a:extLst>
          </p:cNvPr>
          <p:cNvSpPr txBox="1"/>
          <p:nvPr/>
        </p:nvSpPr>
        <p:spPr>
          <a:xfrm>
            <a:off x="1325880" y="5698884"/>
            <a:ext cx="10027919" cy="1077218"/>
          </a:xfrm>
          <a:prstGeom prst="rect">
            <a:avLst/>
          </a:prstGeom>
          <a:noFill/>
        </p:spPr>
        <p:txBody>
          <a:bodyPr wrap="square" rtlCol="0">
            <a:spAutoFit/>
          </a:bodyPr>
          <a:lstStyle/>
          <a:p>
            <a:r>
              <a:rPr lang="en-US" sz="3200" dirty="0" err="1"/>
              <a:t>Connectie</a:t>
            </a:r>
            <a:r>
              <a:rPr lang="en-US" sz="3200" dirty="0"/>
              <a:t> twisted pair </a:t>
            </a:r>
            <a:r>
              <a:rPr lang="en-US" sz="3200" dirty="0" err="1"/>
              <a:t>kabels</a:t>
            </a:r>
            <a:r>
              <a:rPr lang="en-US" sz="3200" dirty="0"/>
              <a:t> op </a:t>
            </a:r>
            <a:r>
              <a:rPr lang="en-US" sz="3200" dirty="0" err="1"/>
              <a:t>netwerkaart</a:t>
            </a:r>
            <a:r>
              <a:rPr lang="en-US" sz="3200" dirty="0"/>
              <a:t>, switch, router, …</a:t>
            </a:r>
            <a:endParaRPr lang="LID4096" sz="3200" dirty="0"/>
          </a:p>
        </p:txBody>
      </p:sp>
    </p:spTree>
    <p:extLst>
      <p:ext uri="{BB962C8B-B14F-4D97-AF65-F5344CB8AC3E}">
        <p14:creationId xmlns:p14="http://schemas.microsoft.com/office/powerpoint/2010/main" val="306999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59EE-7EBA-4D59-A4A6-F9FDC52CDE34}"/>
              </a:ext>
            </a:extLst>
          </p:cNvPr>
          <p:cNvSpPr>
            <a:spLocks noGrp="1"/>
          </p:cNvSpPr>
          <p:nvPr>
            <p:ph type="title"/>
          </p:nvPr>
        </p:nvSpPr>
        <p:spPr/>
        <p:txBody>
          <a:bodyPr/>
          <a:lstStyle/>
          <a:p>
            <a:r>
              <a:rPr lang="en-US"/>
              <a:t>Cable Color Coding</a:t>
            </a:r>
            <a:endParaRPr lang="LID4096" dirty="0"/>
          </a:p>
        </p:txBody>
      </p:sp>
      <p:pic>
        <p:nvPicPr>
          <p:cNvPr id="4" name="Picture 4" descr="Importance of Color-Coding Cables for IT Professionals">
            <a:extLst>
              <a:ext uri="{FF2B5EF4-FFF2-40B4-BE49-F238E27FC236}">
                <a16:creationId xmlns:a16="http://schemas.microsoft.com/office/drawing/2014/main" id="{C715D193-4A50-EC51-5054-D2054C39FC1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838" t="30837" b="4526"/>
          <a:stretch/>
        </p:blipFill>
        <p:spPr bwMode="auto">
          <a:xfrm>
            <a:off x="1659159" y="2154291"/>
            <a:ext cx="8873681" cy="369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67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 verschillende soorten glasvezelkabels | Connectivity Solutions">
            <a:extLst>
              <a:ext uri="{FF2B5EF4-FFF2-40B4-BE49-F238E27FC236}">
                <a16:creationId xmlns:a16="http://schemas.microsoft.com/office/drawing/2014/main" id="{5A25EBF1-7698-FFF7-AF57-65CA3296C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B14A52-C27A-2AF9-DFB3-C6051E3AE29D}"/>
              </a:ext>
            </a:extLst>
          </p:cNvPr>
          <p:cNvSpPr>
            <a:spLocks noGrp="1"/>
          </p:cNvSpPr>
          <p:nvPr>
            <p:ph type="title"/>
          </p:nvPr>
        </p:nvSpPr>
        <p:spPr/>
        <p:txBody>
          <a:bodyPr/>
          <a:lstStyle/>
          <a:p>
            <a:r>
              <a:rPr lang="en-US" dirty="0" err="1"/>
              <a:t>Glasvezelkabel</a:t>
            </a:r>
            <a:endParaRPr lang="LID4096" dirty="0"/>
          </a:p>
        </p:txBody>
      </p:sp>
    </p:spTree>
    <p:extLst>
      <p:ext uri="{BB962C8B-B14F-4D97-AF65-F5344CB8AC3E}">
        <p14:creationId xmlns:p14="http://schemas.microsoft.com/office/powerpoint/2010/main" val="3219697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4C92-6FDD-C6B1-8BF1-31831D45A471}"/>
              </a:ext>
            </a:extLst>
          </p:cNvPr>
          <p:cNvSpPr>
            <a:spLocks noGrp="1"/>
          </p:cNvSpPr>
          <p:nvPr>
            <p:ph type="title"/>
          </p:nvPr>
        </p:nvSpPr>
        <p:spPr/>
        <p:txBody>
          <a:bodyPr/>
          <a:lstStyle/>
          <a:p>
            <a:r>
              <a:rPr lang="en-US" dirty="0" err="1"/>
              <a:t>Glasvezel</a:t>
            </a:r>
            <a:r>
              <a:rPr lang="en-US" dirty="0"/>
              <a:t> +</a:t>
            </a:r>
            <a:endParaRPr lang="LID4096" dirty="0"/>
          </a:p>
        </p:txBody>
      </p:sp>
      <p:sp>
        <p:nvSpPr>
          <p:cNvPr id="3" name="Content Placeholder 2">
            <a:extLst>
              <a:ext uri="{FF2B5EF4-FFF2-40B4-BE49-F238E27FC236}">
                <a16:creationId xmlns:a16="http://schemas.microsoft.com/office/drawing/2014/main" id="{03850A12-F0BD-E877-11AD-544B0239AB32}"/>
              </a:ext>
            </a:extLst>
          </p:cNvPr>
          <p:cNvSpPr>
            <a:spLocks noGrp="1"/>
          </p:cNvSpPr>
          <p:nvPr>
            <p:ph idx="1"/>
          </p:nvPr>
        </p:nvSpPr>
        <p:spPr/>
        <p:txBody>
          <a:bodyPr>
            <a:normAutofit/>
          </a:bodyPr>
          <a:lstStyle/>
          <a:p>
            <a:r>
              <a:rPr lang="en-US" sz="3600" dirty="0" err="1"/>
              <a:t>Optische</a:t>
            </a:r>
            <a:r>
              <a:rPr lang="en-US" sz="3600" dirty="0"/>
              <a:t> </a:t>
            </a:r>
            <a:r>
              <a:rPr lang="en-US" sz="3600" dirty="0" err="1"/>
              <a:t>signalen</a:t>
            </a:r>
            <a:r>
              <a:rPr lang="en-US" sz="3600" dirty="0"/>
              <a:t> =&gt; </a:t>
            </a:r>
            <a:r>
              <a:rPr lang="en-US" sz="3600" dirty="0" err="1"/>
              <a:t>licht</a:t>
            </a:r>
            <a:endParaRPr lang="en-US" sz="3600" dirty="0"/>
          </a:p>
          <a:p>
            <a:r>
              <a:rPr lang="en-US" sz="3600" dirty="0" err="1"/>
              <a:t>Niet</a:t>
            </a:r>
            <a:r>
              <a:rPr lang="en-US" sz="3600" dirty="0"/>
              <a:t> </a:t>
            </a:r>
            <a:r>
              <a:rPr lang="en-US" sz="3600" dirty="0" err="1"/>
              <a:t>gevoelig</a:t>
            </a:r>
            <a:r>
              <a:rPr lang="en-US" sz="3600" dirty="0"/>
              <a:t> </a:t>
            </a:r>
            <a:r>
              <a:rPr lang="en-US" sz="3600" dirty="0" err="1"/>
              <a:t>voor</a:t>
            </a:r>
            <a:r>
              <a:rPr lang="en-US" sz="3600" dirty="0"/>
              <a:t> </a:t>
            </a:r>
            <a:r>
              <a:rPr lang="en-US" sz="3600" dirty="0" err="1"/>
              <a:t>interferentie</a:t>
            </a:r>
            <a:endParaRPr lang="en-US" sz="3600" dirty="0"/>
          </a:p>
          <a:p>
            <a:r>
              <a:rPr lang="en-US" sz="3600" dirty="0"/>
              <a:t>Kan </a:t>
            </a:r>
            <a:r>
              <a:rPr lang="en-US" sz="3600" dirty="0" err="1"/>
              <a:t>niet</a:t>
            </a:r>
            <a:r>
              <a:rPr lang="en-US" sz="3600" dirty="0"/>
              <a:t> </a:t>
            </a:r>
            <a:r>
              <a:rPr lang="en-US" sz="3600" dirty="0" err="1"/>
              <a:t>worden</a:t>
            </a:r>
            <a:r>
              <a:rPr lang="en-US" sz="3600" dirty="0"/>
              <a:t> </a:t>
            </a:r>
            <a:r>
              <a:rPr lang="en-US" sz="3600" dirty="0" err="1"/>
              <a:t>afgetapt</a:t>
            </a:r>
            <a:r>
              <a:rPr lang="en-US" sz="3600" dirty="0"/>
              <a:t> =&gt; </a:t>
            </a:r>
            <a:r>
              <a:rPr lang="en-US" sz="3600" dirty="0" err="1"/>
              <a:t>onmiddelijke</a:t>
            </a:r>
            <a:r>
              <a:rPr lang="en-US" sz="3600" dirty="0"/>
              <a:t> detective</a:t>
            </a:r>
          </a:p>
          <a:p>
            <a:r>
              <a:rPr lang="en-US" sz="3600" dirty="0"/>
              <a:t>Hoge </a:t>
            </a:r>
            <a:r>
              <a:rPr lang="en-US" sz="3600" dirty="0" err="1"/>
              <a:t>overdrachtssnelheden</a:t>
            </a:r>
            <a:endParaRPr lang="en-US" sz="3600" dirty="0"/>
          </a:p>
          <a:p>
            <a:r>
              <a:rPr lang="en-US" sz="3600" dirty="0"/>
              <a:t>Grote </a:t>
            </a:r>
            <a:r>
              <a:rPr lang="en-US" sz="3600" dirty="0" err="1"/>
              <a:t>afstanden</a:t>
            </a:r>
            <a:endParaRPr lang="LID4096" sz="3600" dirty="0"/>
          </a:p>
        </p:txBody>
      </p:sp>
    </p:spTree>
    <p:extLst>
      <p:ext uri="{BB962C8B-B14F-4D97-AF65-F5344CB8AC3E}">
        <p14:creationId xmlns:p14="http://schemas.microsoft.com/office/powerpoint/2010/main" val="3986438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1AF33-D47D-C6F3-87B9-6AF7636B0737}"/>
              </a:ext>
            </a:extLst>
          </p:cNvPr>
          <p:cNvSpPr>
            <a:spLocks noGrp="1"/>
          </p:cNvSpPr>
          <p:nvPr>
            <p:ph type="title"/>
          </p:nvPr>
        </p:nvSpPr>
        <p:spPr/>
        <p:txBody>
          <a:bodyPr/>
          <a:lstStyle/>
          <a:p>
            <a:r>
              <a:rPr lang="en-US" dirty="0" err="1"/>
              <a:t>Glasvezel</a:t>
            </a:r>
            <a:r>
              <a:rPr lang="en-US" dirty="0"/>
              <a:t> -</a:t>
            </a:r>
            <a:endParaRPr lang="LID4096" dirty="0"/>
          </a:p>
        </p:txBody>
      </p:sp>
      <p:sp>
        <p:nvSpPr>
          <p:cNvPr id="3" name="Content Placeholder 2">
            <a:extLst>
              <a:ext uri="{FF2B5EF4-FFF2-40B4-BE49-F238E27FC236}">
                <a16:creationId xmlns:a16="http://schemas.microsoft.com/office/drawing/2014/main" id="{BF8D3363-AAA3-0D34-3522-2EE3CB247FE0}"/>
              </a:ext>
            </a:extLst>
          </p:cNvPr>
          <p:cNvSpPr>
            <a:spLocks noGrp="1"/>
          </p:cNvSpPr>
          <p:nvPr>
            <p:ph idx="1"/>
          </p:nvPr>
        </p:nvSpPr>
        <p:spPr/>
        <p:txBody>
          <a:bodyPr>
            <a:normAutofit/>
          </a:bodyPr>
          <a:lstStyle/>
          <a:p>
            <a:r>
              <a:rPr lang="en-US" sz="3600" dirty="0"/>
              <a:t>Hoge </a:t>
            </a:r>
            <a:r>
              <a:rPr lang="en-US" sz="3600" dirty="0" err="1"/>
              <a:t>kostprijs</a:t>
            </a:r>
            <a:endParaRPr lang="en-US" sz="3600" dirty="0"/>
          </a:p>
          <a:p>
            <a:r>
              <a:rPr lang="en-US" sz="3600" dirty="0"/>
              <a:t>Zeer </a:t>
            </a:r>
            <a:r>
              <a:rPr lang="en-US" sz="3600" dirty="0" err="1"/>
              <a:t>moeilijk</a:t>
            </a:r>
            <a:r>
              <a:rPr lang="en-US" sz="3600" dirty="0"/>
              <a:t> </a:t>
            </a:r>
            <a:r>
              <a:rPr lang="en-US" sz="3600" dirty="0" err="1"/>
              <a:t>te</a:t>
            </a:r>
            <a:r>
              <a:rPr lang="en-US" sz="3600" dirty="0"/>
              <a:t> </a:t>
            </a:r>
            <a:r>
              <a:rPr lang="en-US" sz="3600" dirty="0" err="1"/>
              <a:t>herstellen</a:t>
            </a:r>
            <a:endParaRPr lang="LID4096" sz="3600" dirty="0"/>
          </a:p>
        </p:txBody>
      </p:sp>
    </p:spTree>
    <p:extLst>
      <p:ext uri="{BB962C8B-B14F-4D97-AF65-F5344CB8AC3E}">
        <p14:creationId xmlns:p14="http://schemas.microsoft.com/office/powerpoint/2010/main" val="2448949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A630-AF6A-7BE4-374D-82419060D512}"/>
              </a:ext>
            </a:extLst>
          </p:cNvPr>
          <p:cNvSpPr>
            <a:spLocks noGrp="1"/>
          </p:cNvSpPr>
          <p:nvPr>
            <p:ph type="title"/>
          </p:nvPr>
        </p:nvSpPr>
        <p:spPr/>
        <p:txBody>
          <a:bodyPr/>
          <a:lstStyle/>
          <a:p>
            <a:r>
              <a:rPr lang="en-US" dirty="0" err="1"/>
              <a:t>Opbouw</a:t>
            </a:r>
            <a:endParaRPr lang="LID4096" dirty="0"/>
          </a:p>
        </p:txBody>
      </p:sp>
      <p:pic>
        <p:nvPicPr>
          <p:cNvPr id="4" name="Afbeelding 12">
            <a:extLst>
              <a:ext uri="{FF2B5EF4-FFF2-40B4-BE49-F238E27FC236}">
                <a16:creationId xmlns:a16="http://schemas.microsoft.com/office/drawing/2014/main" id="{21696D60-9955-1724-31A3-B73994DCE2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226"/>
          <a:stretch/>
        </p:blipFill>
        <p:spPr>
          <a:xfrm rot="10516214">
            <a:off x="1796378" y="2321947"/>
            <a:ext cx="9617004" cy="3185620"/>
          </a:xfrm>
          <a:prstGeom prst="rect">
            <a:avLst/>
          </a:prstGeom>
        </p:spPr>
      </p:pic>
      <p:sp>
        <p:nvSpPr>
          <p:cNvPr id="5" name="Rechthoekige toelichting 25">
            <a:extLst>
              <a:ext uri="{FF2B5EF4-FFF2-40B4-BE49-F238E27FC236}">
                <a16:creationId xmlns:a16="http://schemas.microsoft.com/office/drawing/2014/main" id="{5C52FAAF-F2A8-2237-00BA-095FF53BF079}"/>
              </a:ext>
            </a:extLst>
          </p:cNvPr>
          <p:cNvSpPr/>
          <p:nvPr/>
        </p:nvSpPr>
        <p:spPr>
          <a:xfrm>
            <a:off x="1681415" y="2108893"/>
            <a:ext cx="1533636" cy="746143"/>
          </a:xfrm>
          <a:prstGeom prst="wedgeRectCallout">
            <a:avLst>
              <a:gd name="adj1" fmla="val 53545"/>
              <a:gd name="adj2" fmla="val 217839"/>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nl-BE" sz="3600" dirty="0" err="1">
                <a:latin typeface="Barlow Condensed" panose="00000506000000000000" pitchFamily="2" charset="0"/>
              </a:rPr>
              <a:t>cladding</a:t>
            </a:r>
            <a:endParaRPr lang="nl-BE" sz="3600" dirty="0">
              <a:latin typeface="Barlow Condensed" panose="00000506000000000000" pitchFamily="2" charset="0"/>
            </a:endParaRPr>
          </a:p>
        </p:txBody>
      </p:sp>
      <p:sp>
        <p:nvSpPr>
          <p:cNvPr id="6" name="Rechthoekige toelichting 26">
            <a:extLst>
              <a:ext uri="{FF2B5EF4-FFF2-40B4-BE49-F238E27FC236}">
                <a16:creationId xmlns:a16="http://schemas.microsoft.com/office/drawing/2014/main" id="{1BF4E19B-268A-6E89-F8CF-982F56C6BB09}"/>
              </a:ext>
            </a:extLst>
          </p:cNvPr>
          <p:cNvSpPr/>
          <p:nvPr/>
        </p:nvSpPr>
        <p:spPr>
          <a:xfrm>
            <a:off x="2001323" y="5525563"/>
            <a:ext cx="2806657" cy="746143"/>
          </a:xfrm>
          <a:prstGeom prst="wedgeRectCallout">
            <a:avLst>
              <a:gd name="adj1" fmla="val -29806"/>
              <a:gd name="adj2" fmla="val -236224"/>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nl-BE" sz="3600" dirty="0">
                <a:latin typeface="Barlow Condensed" panose="00000506000000000000" pitchFamily="2" charset="0"/>
              </a:rPr>
              <a:t>core (cilinders)</a:t>
            </a:r>
          </a:p>
        </p:txBody>
      </p:sp>
      <p:sp>
        <p:nvSpPr>
          <p:cNvPr id="7" name="Rechthoekige toelichting 24">
            <a:extLst>
              <a:ext uri="{FF2B5EF4-FFF2-40B4-BE49-F238E27FC236}">
                <a16:creationId xmlns:a16="http://schemas.microsoft.com/office/drawing/2014/main" id="{64F7BF50-0273-EFDD-F5BE-EF1D3181EE4D}"/>
              </a:ext>
            </a:extLst>
          </p:cNvPr>
          <p:cNvSpPr/>
          <p:nvPr/>
        </p:nvSpPr>
        <p:spPr>
          <a:xfrm>
            <a:off x="6131542" y="1315224"/>
            <a:ext cx="3709687" cy="746143"/>
          </a:xfrm>
          <a:prstGeom prst="wedgeRectCallout">
            <a:avLst>
              <a:gd name="adj1" fmla="val 27221"/>
              <a:gd name="adj2" fmla="val 214925"/>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nl-BE" sz="3600" dirty="0">
                <a:latin typeface="Barlow Condensed" panose="00000506000000000000" pitchFamily="2" charset="0"/>
              </a:rPr>
              <a:t>Kunststof isolatie</a:t>
            </a:r>
          </a:p>
        </p:txBody>
      </p:sp>
      <p:sp>
        <p:nvSpPr>
          <p:cNvPr id="8" name="Rechthoekige toelichting 26">
            <a:extLst>
              <a:ext uri="{FF2B5EF4-FFF2-40B4-BE49-F238E27FC236}">
                <a16:creationId xmlns:a16="http://schemas.microsoft.com/office/drawing/2014/main" id="{59D7BD2D-5BA2-2527-B99F-0DE5ED7CC614}"/>
              </a:ext>
            </a:extLst>
          </p:cNvPr>
          <p:cNvSpPr/>
          <p:nvPr/>
        </p:nvSpPr>
        <p:spPr>
          <a:xfrm>
            <a:off x="5127888" y="5525563"/>
            <a:ext cx="2880320" cy="746143"/>
          </a:xfrm>
          <a:prstGeom prst="wedgeRectCallout">
            <a:avLst>
              <a:gd name="adj1" fmla="val -53616"/>
              <a:gd name="adj2" fmla="val -234692"/>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nl-BE" sz="3600" dirty="0">
                <a:latin typeface="Barlow Condensed" panose="00000506000000000000" pitchFamily="2" charset="0"/>
              </a:rPr>
              <a:t>metaalvezels</a:t>
            </a:r>
          </a:p>
        </p:txBody>
      </p:sp>
      <p:sp>
        <p:nvSpPr>
          <p:cNvPr id="9" name="Rechthoekige toelichting 25">
            <a:extLst>
              <a:ext uri="{FF2B5EF4-FFF2-40B4-BE49-F238E27FC236}">
                <a16:creationId xmlns:a16="http://schemas.microsoft.com/office/drawing/2014/main" id="{31EF4BF0-CE09-A4EA-24BD-A22F04485887}"/>
              </a:ext>
            </a:extLst>
          </p:cNvPr>
          <p:cNvSpPr/>
          <p:nvPr/>
        </p:nvSpPr>
        <p:spPr>
          <a:xfrm>
            <a:off x="3856267" y="1621212"/>
            <a:ext cx="1533636" cy="746143"/>
          </a:xfrm>
          <a:prstGeom prst="wedgeRectCallout">
            <a:avLst>
              <a:gd name="adj1" fmla="val 112919"/>
              <a:gd name="adj2" fmla="val 211357"/>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nl-BE" sz="3600" dirty="0">
                <a:latin typeface="Barlow Condensed" panose="00000506000000000000" pitchFamily="2" charset="0"/>
              </a:rPr>
              <a:t>koper</a:t>
            </a:r>
          </a:p>
        </p:txBody>
      </p:sp>
    </p:spTree>
    <p:extLst>
      <p:ext uri="{BB962C8B-B14F-4D97-AF65-F5344CB8AC3E}">
        <p14:creationId xmlns:p14="http://schemas.microsoft.com/office/powerpoint/2010/main" val="103848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0902-1CA2-FB13-7ACE-FD7A4A7BBA18}"/>
              </a:ext>
            </a:extLst>
          </p:cNvPr>
          <p:cNvSpPr>
            <a:spLocks noGrp="1"/>
          </p:cNvSpPr>
          <p:nvPr>
            <p:ph type="title"/>
          </p:nvPr>
        </p:nvSpPr>
        <p:spPr/>
        <p:txBody>
          <a:bodyPr/>
          <a:lstStyle/>
          <a:p>
            <a:r>
              <a:rPr lang="en-US" dirty="0" err="1"/>
              <a:t>Glasvezelkabel</a:t>
            </a:r>
            <a:r>
              <a:rPr lang="en-US" dirty="0"/>
              <a:t> </a:t>
            </a:r>
            <a:r>
              <a:rPr lang="en-US" dirty="0" err="1"/>
              <a:t>lichtsignaal</a:t>
            </a:r>
            <a:endParaRPr lang="LID4096" dirty="0"/>
          </a:p>
        </p:txBody>
      </p:sp>
      <p:sp>
        <p:nvSpPr>
          <p:cNvPr id="9" name="Rechthoek 3">
            <a:extLst>
              <a:ext uri="{FF2B5EF4-FFF2-40B4-BE49-F238E27FC236}">
                <a16:creationId xmlns:a16="http://schemas.microsoft.com/office/drawing/2014/main" id="{8621EAAC-1635-FE4D-468D-63E43B2ECD8A}"/>
              </a:ext>
            </a:extLst>
          </p:cNvPr>
          <p:cNvSpPr/>
          <p:nvPr/>
        </p:nvSpPr>
        <p:spPr>
          <a:xfrm>
            <a:off x="1311106" y="2454149"/>
            <a:ext cx="9925050" cy="605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8">
            <a:extLst>
              <a:ext uri="{FF2B5EF4-FFF2-40B4-BE49-F238E27FC236}">
                <a16:creationId xmlns:a16="http://schemas.microsoft.com/office/drawing/2014/main" id="{A99F2258-28B1-D92E-3B4F-996528AF06B7}"/>
              </a:ext>
            </a:extLst>
          </p:cNvPr>
          <p:cNvCxnSpPr/>
          <p:nvPr/>
        </p:nvCxnSpPr>
        <p:spPr>
          <a:xfrm flipH="1">
            <a:off x="2103586" y="2734184"/>
            <a:ext cx="8652510" cy="2286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1" name="Tekstvak 30">
            <a:extLst>
              <a:ext uri="{FF2B5EF4-FFF2-40B4-BE49-F238E27FC236}">
                <a16:creationId xmlns:a16="http://schemas.microsoft.com/office/drawing/2014/main" id="{842EB8E8-E958-2BA7-8971-52F0755CDE2C}"/>
              </a:ext>
            </a:extLst>
          </p:cNvPr>
          <p:cNvSpPr txBox="1"/>
          <p:nvPr/>
        </p:nvSpPr>
        <p:spPr>
          <a:xfrm>
            <a:off x="1311106" y="1321272"/>
            <a:ext cx="9925050" cy="923330"/>
          </a:xfrm>
          <a:prstGeom prst="rect">
            <a:avLst/>
          </a:prstGeom>
          <a:noFill/>
        </p:spPr>
        <p:txBody>
          <a:bodyPr wrap="square" rtlCol="0">
            <a:spAutoFit/>
          </a:bodyPr>
          <a:lstStyle/>
          <a:p>
            <a:pPr algn="ctr"/>
            <a:r>
              <a:rPr lang="nl-BE" sz="5400" dirty="0">
                <a:solidFill>
                  <a:srgbClr val="00B050"/>
                </a:solidFill>
                <a:latin typeface="Barlow Condensed" panose="00000506000000000000" pitchFamily="2" charset="0"/>
              </a:rPr>
              <a:t>single mode fiber</a:t>
            </a:r>
          </a:p>
        </p:txBody>
      </p:sp>
      <p:sp>
        <p:nvSpPr>
          <p:cNvPr id="12" name="Rechthoek 19">
            <a:extLst>
              <a:ext uri="{FF2B5EF4-FFF2-40B4-BE49-F238E27FC236}">
                <a16:creationId xmlns:a16="http://schemas.microsoft.com/office/drawing/2014/main" id="{EF34B7A6-57DB-1BD2-DCF5-657CD01118B1}"/>
              </a:ext>
            </a:extLst>
          </p:cNvPr>
          <p:cNvSpPr/>
          <p:nvPr/>
        </p:nvSpPr>
        <p:spPr>
          <a:xfrm>
            <a:off x="1311106" y="3958831"/>
            <a:ext cx="9925050" cy="1225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Rechte verbindingslijn met pijl 31">
            <a:extLst>
              <a:ext uri="{FF2B5EF4-FFF2-40B4-BE49-F238E27FC236}">
                <a16:creationId xmlns:a16="http://schemas.microsoft.com/office/drawing/2014/main" id="{B94258AE-2F93-54C3-39E1-D83D8D934115}"/>
              </a:ext>
            </a:extLst>
          </p:cNvPr>
          <p:cNvCxnSpPr/>
          <p:nvPr/>
        </p:nvCxnSpPr>
        <p:spPr>
          <a:xfrm flipH="1" flipV="1">
            <a:off x="10106562" y="4066614"/>
            <a:ext cx="1027288" cy="87754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4" name="Rechte verbindingslijn met pijl 32">
            <a:extLst>
              <a:ext uri="{FF2B5EF4-FFF2-40B4-BE49-F238E27FC236}">
                <a16:creationId xmlns:a16="http://schemas.microsoft.com/office/drawing/2014/main" id="{673BF1D8-AEC5-606E-C7DC-211222EC979A}"/>
              </a:ext>
            </a:extLst>
          </p:cNvPr>
          <p:cNvCxnSpPr/>
          <p:nvPr/>
        </p:nvCxnSpPr>
        <p:spPr>
          <a:xfrm flipH="1">
            <a:off x="8921227" y="4121564"/>
            <a:ext cx="1083029" cy="85638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5" name="Rechte verbindingslijn met pijl 33">
            <a:extLst>
              <a:ext uri="{FF2B5EF4-FFF2-40B4-BE49-F238E27FC236}">
                <a16:creationId xmlns:a16="http://schemas.microsoft.com/office/drawing/2014/main" id="{315DB7E8-336C-94BD-D67B-5F3296656282}"/>
              </a:ext>
            </a:extLst>
          </p:cNvPr>
          <p:cNvCxnSpPr/>
          <p:nvPr/>
        </p:nvCxnSpPr>
        <p:spPr>
          <a:xfrm flipH="1" flipV="1">
            <a:off x="7737645" y="4066614"/>
            <a:ext cx="1027288" cy="87754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6" name="Rechte verbindingslijn met pijl 34">
            <a:extLst>
              <a:ext uri="{FF2B5EF4-FFF2-40B4-BE49-F238E27FC236}">
                <a16:creationId xmlns:a16="http://schemas.microsoft.com/office/drawing/2014/main" id="{A35ED4C2-1D71-5F93-D248-99D741AF5683}"/>
              </a:ext>
            </a:extLst>
          </p:cNvPr>
          <p:cNvCxnSpPr/>
          <p:nvPr/>
        </p:nvCxnSpPr>
        <p:spPr>
          <a:xfrm flipH="1">
            <a:off x="6552310" y="4121564"/>
            <a:ext cx="1083029" cy="85638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7" name="Rechte verbindingslijn met pijl 35">
            <a:extLst>
              <a:ext uri="{FF2B5EF4-FFF2-40B4-BE49-F238E27FC236}">
                <a16:creationId xmlns:a16="http://schemas.microsoft.com/office/drawing/2014/main" id="{682C7C73-0BE9-6CC7-F346-35DC75F5A966}"/>
              </a:ext>
            </a:extLst>
          </p:cNvPr>
          <p:cNvCxnSpPr/>
          <p:nvPr/>
        </p:nvCxnSpPr>
        <p:spPr>
          <a:xfrm flipH="1" flipV="1">
            <a:off x="5419004" y="4069639"/>
            <a:ext cx="1027288" cy="87754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 name="Rechte verbindingslijn met pijl 36">
            <a:extLst>
              <a:ext uri="{FF2B5EF4-FFF2-40B4-BE49-F238E27FC236}">
                <a16:creationId xmlns:a16="http://schemas.microsoft.com/office/drawing/2014/main" id="{8669D399-1B55-D9D7-007A-C199EA8C5F18}"/>
              </a:ext>
            </a:extLst>
          </p:cNvPr>
          <p:cNvCxnSpPr/>
          <p:nvPr/>
        </p:nvCxnSpPr>
        <p:spPr>
          <a:xfrm flipH="1">
            <a:off x="4233669" y="4124589"/>
            <a:ext cx="1083029" cy="85638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9" name="Rechte verbindingslijn met pijl 37">
            <a:extLst>
              <a:ext uri="{FF2B5EF4-FFF2-40B4-BE49-F238E27FC236}">
                <a16:creationId xmlns:a16="http://schemas.microsoft.com/office/drawing/2014/main" id="{820A171F-9081-033D-0293-EEB17F85E01E}"/>
              </a:ext>
            </a:extLst>
          </p:cNvPr>
          <p:cNvCxnSpPr/>
          <p:nvPr/>
        </p:nvCxnSpPr>
        <p:spPr>
          <a:xfrm flipH="1" flipV="1">
            <a:off x="3044622" y="4067640"/>
            <a:ext cx="1027288" cy="87754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Rechte verbindingslijn met pijl 38">
            <a:extLst>
              <a:ext uri="{FF2B5EF4-FFF2-40B4-BE49-F238E27FC236}">
                <a16:creationId xmlns:a16="http://schemas.microsoft.com/office/drawing/2014/main" id="{B6B797ED-5124-1792-FE38-35D4C4DCE5BA}"/>
              </a:ext>
            </a:extLst>
          </p:cNvPr>
          <p:cNvCxnSpPr/>
          <p:nvPr/>
        </p:nvCxnSpPr>
        <p:spPr>
          <a:xfrm flipH="1">
            <a:off x="1859287" y="4122590"/>
            <a:ext cx="1083029" cy="85638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1" name="Rechte verbindingslijn met pijl 39">
            <a:extLst>
              <a:ext uri="{FF2B5EF4-FFF2-40B4-BE49-F238E27FC236}">
                <a16:creationId xmlns:a16="http://schemas.microsoft.com/office/drawing/2014/main" id="{EB3D5AD1-EE53-58BC-6C09-79035B8987DC}"/>
              </a:ext>
            </a:extLst>
          </p:cNvPr>
          <p:cNvCxnSpPr/>
          <p:nvPr/>
        </p:nvCxnSpPr>
        <p:spPr>
          <a:xfrm flipH="1">
            <a:off x="9546347" y="4121564"/>
            <a:ext cx="1573391" cy="908613"/>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22" name="Rechte verbindingslijn met pijl 40">
            <a:extLst>
              <a:ext uri="{FF2B5EF4-FFF2-40B4-BE49-F238E27FC236}">
                <a16:creationId xmlns:a16="http://schemas.microsoft.com/office/drawing/2014/main" id="{0A9C0BF2-F242-24E3-CE51-47FF167B12DA}"/>
              </a:ext>
            </a:extLst>
          </p:cNvPr>
          <p:cNvCxnSpPr/>
          <p:nvPr/>
        </p:nvCxnSpPr>
        <p:spPr>
          <a:xfrm flipH="1" flipV="1">
            <a:off x="7994492" y="4066614"/>
            <a:ext cx="1395562" cy="885842"/>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23" name="Rechte verbindingslijn met pijl 41">
            <a:extLst>
              <a:ext uri="{FF2B5EF4-FFF2-40B4-BE49-F238E27FC236}">
                <a16:creationId xmlns:a16="http://schemas.microsoft.com/office/drawing/2014/main" id="{997A7CE7-E45C-4A04-2FD3-D200C2947683}"/>
              </a:ext>
            </a:extLst>
          </p:cNvPr>
          <p:cNvCxnSpPr/>
          <p:nvPr/>
        </p:nvCxnSpPr>
        <p:spPr>
          <a:xfrm flipH="1">
            <a:off x="6252293" y="4073154"/>
            <a:ext cx="1573391" cy="908613"/>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24" name="Rechte verbindingslijn met pijl 42">
            <a:extLst>
              <a:ext uri="{FF2B5EF4-FFF2-40B4-BE49-F238E27FC236}">
                <a16:creationId xmlns:a16="http://schemas.microsoft.com/office/drawing/2014/main" id="{4CE96F8A-1515-CBCC-9082-0C501ACE14D4}"/>
              </a:ext>
            </a:extLst>
          </p:cNvPr>
          <p:cNvCxnSpPr/>
          <p:nvPr/>
        </p:nvCxnSpPr>
        <p:spPr>
          <a:xfrm flipH="1" flipV="1">
            <a:off x="4700438" y="4018204"/>
            <a:ext cx="1395562" cy="885842"/>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25" name="Rechte verbindingslijn met pijl 43">
            <a:extLst>
              <a:ext uri="{FF2B5EF4-FFF2-40B4-BE49-F238E27FC236}">
                <a16:creationId xmlns:a16="http://schemas.microsoft.com/office/drawing/2014/main" id="{62A25D59-C1AD-C6F1-10E0-79B26883CEB4}"/>
              </a:ext>
            </a:extLst>
          </p:cNvPr>
          <p:cNvCxnSpPr/>
          <p:nvPr/>
        </p:nvCxnSpPr>
        <p:spPr>
          <a:xfrm flipH="1">
            <a:off x="2943812" y="4081382"/>
            <a:ext cx="1573391" cy="908613"/>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26" name="Rechte verbindingslijn met pijl 44">
            <a:extLst>
              <a:ext uri="{FF2B5EF4-FFF2-40B4-BE49-F238E27FC236}">
                <a16:creationId xmlns:a16="http://schemas.microsoft.com/office/drawing/2014/main" id="{BBEFF849-060B-109D-38F8-8AB3A026DE05}"/>
              </a:ext>
            </a:extLst>
          </p:cNvPr>
          <p:cNvCxnSpPr/>
          <p:nvPr/>
        </p:nvCxnSpPr>
        <p:spPr>
          <a:xfrm flipH="1" flipV="1">
            <a:off x="1391957" y="4026432"/>
            <a:ext cx="1395562" cy="885842"/>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sp>
        <p:nvSpPr>
          <p:cNvPr id="27" name="Tekstvak 45">
            <a:extLst>
              <a:ext uri="{FF2B5EF4-FFF2-40B4-BE49-F238E27FC236}">
                <a16:creationId xmlns:a16="http://schemas.microsoft.com/office/drawing/2014/main" id="{1FF57C37-D260-CBCD-2DC9-5113FDB8C898}"/>
              </a:ext>
            </a:extLst>
          </p:cNvPr>
          <p:cNvSpPr txBox="1"/>
          <p:nvPr/>
        </p:nvSpPr>
        <p:spPr>
          <a:xfrm>
            <a:off x="1208800" y="5704014"/>
            <a:ext cx="9925050" cy="923330"/>
          </a:xfrm>
          <a:prstGeom prst="rect">
            <a:avLst/>
          </a:prstGeom>
          <a:noFill/>
        </p:spPr>
        <p:txBody>
          <a:bodyPr wrap="square" rtlCol="0">
            <a:spAutoFit/>
          </a:bodyPr>
          <a:lstStyle/>
          <a:p>
            <a:pPr algn="ctr"/>
            <a:r>
              <a:rPr lang="nl-BE" sz="5400" dirty="0" err="1">
                <a:solidFill>
                  <a:srgbClr val="00B050"/>
                </a:solidFill>
                <a:latin typeface="Barlow Condensed" panose="00000506000000000000" pitchFamily="2" charset="0"/>
              </a:rPr>
              <a:t>multimode</a:t>
            </a:r>
            <a:r>
              <a:rPr lang="nl-BE" sz="5400" dirty="0">
                <a:solidFill>
                  <a:srgbClr val="00B050"/>
                </a:solidFill>
                <a:latin typeface="Barlow Condensed" panose="00000506000000000000" pitchFamily="2" charset="0"/>
              </a:rPr>
              <a:t> fiber</a:t>
            </a:r>
          </a:p>
        </p:txBody>
      </p:sp>
      <p:sp>
        <p:nvSpPr>
          <p:cNvPr id="28" name="Rechthoek 46">
            <a:extLst>
              <a:ext uri="{FF2B5EF4-FFF2-40B4-BE49-F238E27FC236}">
                <a16:creationId xmlns:a16="http://schemas.microsoft.com/office/drawing/2014/main" id="{1C8C69B1-5CBF-849A-18F0-096EC914D21D}"/>
              </a:ext>
            </a:extLst>
          </p:cNvPr>
          <p:cNvSpPr/>
          <p:nvPr/>
        </p:nvSpPr>
        <p:spPr>
          <a:xfrm>
            <a:off x="10287319" y="1241803"/>
            <a:ext cx="937553" cy="8292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4400" dirty="0">
                <a:latin typeface="Barlow Condensed" panose="00000506000000000000" pitchFamily="2" charset="0"/>
              </a:rPr>
              <a:t>ILD</a:t>
            </a:r>
          </a:p>
        </p:txBody>
      </p:sp>
      <p:pic>
        <p:nvPicPr>
          <p:cNvPr id="29" name="Picture 2" descr="Free Bulb SVG, PNG Icon, Symbol. Download Image.">
            <a:extLst>
              <a:ext uri="{FF2B5EF4-FFF2-40B4-BE49-F238E27FC236}">
                <a16:creationId xmlns:a16="http://schemas.microsoft.com/office/drawing/2014/main" id="{0544E037-1103-D3AA-6600-FC040CD545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10333042" y="1896495"/>
            <a:ext cx="936269" cy="936269"/>
          </a:xfrm>
          <a:prstGeom prst="rect">
            <a:avLst/>
          </a:prstGeom>
          <a:noFill/>
          <a:extLst>
            <a:ext uri="{909E8E84-426E-40DD-AFC4-6F175D3DCCD1}">
              <a14:hiddenFill xmlns:a14="http://schemas.microsoft.com/office/drawing/2010/main">
                <a:solidFill>
                  <a:srgbClr val="FFFFFF"/>
                </a:solidFill>
              </a14:hiddenFill>
            </a:ext>
          </a:extLst>
        </p:spPr>
      </p:pic>
      <p:sp>
        <p:nvSpPr>
          <p:cNvPr id="30" name="Rechthoek 47">
            <a:extLst>
              <a:ext uri="{FF2B5EF4-FFF2-40B4-BE49-F238E27FC236}">
                <a16:creationId xmlns:a16="http://schemas.microsoft.com/office/drawing/2014/main" id="{076E1876-47DA-4B7F-FEF8-C11672FEBE57}"/>
              </a:ext>
            </a:extLst>
          </p:cNvPr>
          <p:cNvSpPr/>
          <p:nvPr/>
        </p:nvSpPr>
        <p:spPr>
          <a:xfrm>
            <a:off x="10287318" y="5444267"/>
            <a:ext cx="937553" cy="8292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4400" dirty="0">
                <a:latin typeface="Barlow Condensed" panose="00000506000000000000" pitchFamily="2" charset="0"/>
              </a:rPr>
              <a:t>LED</a:t>
            </a:r>
          </a:p>
        </p:txBody>
      </p:sp>
      <p:pic>
        <p:nvPicPr>
          <p:cNvPr id="31" name="Picture 2" descr="Free Bulb SVG, PNG Icon, Symbol. Download Image.">
            <a:extLst>
              <a:ext uri="{FF2B5EF4-FFF2-40B4-BE49-F238E27FC236}">
                <a16:creationId xmlns:a16="http://schemas.microsoft.com/office/drawing/2014/main" id="{277CF8FE-480C-C61E-98BE-305EE0E2BE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10299550" y="4701943"/>
            <a:ext cx="936269" cy="936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1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
                                        <p:tgtEl>
                                          <p:spTgt spid="13"/>
                                        </p:tgtEl>
                                      </p:cBhvr>
                                    </p:animEffect>
                                  </p:childTnLst>
                                </p:cTn>
                              </p:par>
                            </p:childTnLst>
                          </p:cTn>
                        </p:par>
                        <p:par>
                          <p:cTn id="26" fill="hold">
                            <p:stCondLst>
                              <p:cond delay="6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
                                        <p:tgtEl>
                                          <p:spTgt spid="14"/>
                                        </p:tgtEl>
                                      </p:cBhvr>
                                    </p:animEffect>
                                  </p:childTnLst>
                                </p:cTn>
                              </p:par>
                            </p:childTnLst>
                          </p:cTn>
                        </p:par>
                        <p:par>
                          <p:cTn id="30" fill="hold">
                            <p:stCondLst>
                              <p:cond delay="7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
                                        <p:tgtEl>
                                          <p:spTgt spid="15"/>
                                        </p:tgtEl>
                                      </p:cBhvr>
                                    </p:animEffect>
                                  </p:childTnLst>
                                </p:cTn>
                              </p:par>
                            </p:childTnLst>
                          </p:cTn>
                        </p:par>
                        <p:par>
                          <p:cTn id="34" fill="hold">
                            <p:stCondLst>
                              <p:cond delay="8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
                                        <p:tgtEl>
                                          <p:spTgt spid="16"/>
                                        </p:tgtEl>
                                      </p:cBhvr>
                                    </p:animEffect>
                                  </p:childTnLst>
                                </p:cTn>
                              </p:par>
                            </p:childTnLst>
                          </p:cTn>
                        </p:par>
                        <p:par>
                          <p:cTn id="38" fill="hold">
                            <p:stCondLst>
                              <p:cond delay="900"/>
                            </p:stCondLst>
                            <p:childTnLst>
                              <p:par>
                                <p:cTn id="39" presetID="10"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
                                        <p:tgtEl>
                                          <p:spTgt spid="17"/>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
                                        <p:tgtEl>
                                          <p:spTgt spid="18"/>
                                        </p:tgtEl>
                                      </p:cBhvr>
                                    </p:animEffect>
                                  </p:childTnLst>
                                </p:cTn>
                              </p:par>
                            </p:childTnLst>
                          </p:cTn>
                        </p:par>
                        <p:par>
                          <p:cTn id="46" fill="hold">
                            <p:stCondLst>
                              <p:cond delay="11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
                                        <p:tgtEl>
                                          <p:spTgt spid="19"/>
                                        </p:tgtEl>
                                      </p:cBhvr>
                                    </p:animEffect>
                                  </p:childTnLst>
                                </p:cTn>
                              </p:par>
                            </p:childTnLst>
                          </p:cTn>
                        </p:par>
                        <p:par>
                          <p:cTn id="50" fill="hold">
                            <p:stCondLst>
                              <p:cond delay="12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
                                        <p:tgtEl>
                                          <p:spTgt spid="20"/>
                                        </p:tgtEl>
                                      </p:cBhvr>
                                    </p:animEffect>
                                  </p:childTnLst>
                                </p:cTn>
                              </p:par>
                            </p:childTnLst>
                          </p:cTn>
                        </p:par>
                        <p:par>
                          <p:cTn id="54" fill="hold">
                            <p:stCondLst>
                              <p:cond delay="1300"/>
                            </p:stCondLst>
                            <p:childTnLst>
                              <p:par>
                                <p:cTn id="55" presetID="10" presetClass="entr" presetSubtype="0"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
                                        <p:tgtEl>
                                          <p:spTgt spid="21"/>
                                        </p:tgtEl>
                                      </p:cBhvr>
                                    </p:animEffect>
                                  </p:childTnLst>
                                </p:cTn>
                              </p:par>
                            </p:childTnLst>
                          </p:cTn>
                        </p:par>
                        <p:par>
                          <p:cTn id="58" fill="hold">
                            <p:stCondLst>
                              <p:cond delay="1400"/>
                            </p:stCondLst>
                            <p:childTnLst>
                              <p:par>
                                <p:cTn id="59" presetID="10" presetClass="entr" presetSubtype="0"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
                                        <p:tgtEl>
                                          <p:spTgt spid="22"/>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100"/>
                                        <p:tgtEl>
                                          <p:spTgt spid="23"/>
                                        </p:tgtEl>
                                      </p:cBhvr>
                                    </p:animEffect>
                                  </p:childTnLst>
                                </p:cTn>
                              </p:par>
                            </p:childTnLst>
                          </p:cTn>
                        </p:par>
                        <p:par>
                          <p:cTn id="66" fill="hold">
                            <p:stCondLst>
                              <p:cond delay="16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100"/>
                                        <p:tgtEl>
                                          <p:spTgt spid="24"/>
                                        </p:tgtEl>
                                      </p:cBhvr>
                                    </p:animEffect>
                                  </p:childTnLst>
                                </p:cTn>
                              </p:par>
                            </p:childTnLst>
                          </p:cTn>
                        </p:par>
                        <p:par>
                          <p:cTn id="70" fill="hold">
                            <p:stCondLst>
                              <p:cond delay="1700"/>
                            </p:stCondLst>
                            <p:childTnLst>
                              <p:par>
                                <p:cTn id="71" presetID="10"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
                                        <p:tgtEl>
                                          <p:spTgt spid="25"/>
                                        </p:tgtEl>
                                      </p:cBhvr>
                                    </p:animEffect>
                                  </p:childTnLst>
                                </p:cTn>
                              </p:par>
                            </p:childTnLst>
                          </p:cTn>
                        </p:par>
                        <p:par>
                          <p:cTn id="74" fill="hold">
                            <p:stCondLst>
                              <p:cond delay="1800"/>
                            </p:stCondLst>
                            <p:childTnLst>
                              <p:par>
                                <p:cTn id="75" presetID="10" presetClass="entr" presetSubtype="0"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
                                        <p:tgtEl>
                                          <p:spTgt spid="26"/>
                                        </p:tgtEl>
                                      </p:cBhvr>
                                    </p:animEffect>
                                  </p:childTnLst>
                                </p:cTn>
                              </p:par>
                            </p:childTnLst>
                          </p:cTn>
                        </p:par>
                        <p:par>
                          <p:cTn id="78" fill="hold">
                            <p:stCondLst>
                              <p:cond delay="1900"/>
                            </p:stCondLst>
                            <p:childTnLst>
                              <p:par>
                                <p:cTn id="79" presetID="10" presetClass="entr" presetSubtype="0"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27" grpId="0"/>
      <p:bldP spid="28"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1810D-5823-DE08-5924-148B5D669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E1BEC-6CBA-F71C-5000-A285E85AAFA3}"/>
              </a:ext>
            </a:extLst>
          </p:cNvPr>
          <p:cNvSpPr>
            <a:spLocks noGrp="1"/>
          </p:cNvSpPr>
          <p:nvPr>
            <p:ph type="title"/>
          </p:nvPr>
        </p:nvSpPr>
        <p:spPr/>
        <p:txBody>
          <a:bodyPr/>
          <a:lstStyle/>
          <a:p>
            <a:r>
              <a:rPr lang="en-US" dirty="0" err="1"/>
              <a:t>Glasvezelkabel</a:t>
            </a:r>
            <a:r>
              <a:rPr lang="en-US" dirty="0"/>
              <a:t> </a:t>
            </a:r>
            <a:r>
              <a:rPr lang="en-US" dirty="0" err="1"/>
              <a:t>lichtsignaal</a:t>
            </a:r>
            <a:endParaRPr lang="LID4096" dirty="0"/>
          </a:p>
        </p:txBody>
      </p:sp>
      <p:sp>
        <p:nvSpPr>
          <p:cNvPr id="9" name="Rechthoek 3">
            <a:extLst>
              <a:ext uri="{FF2B5EF4-FFF2-40B4-BE49-F238E27FC236}">
                <a16:creationId xmlns:a16="http://schemas.microsoft.com/office/drawing/2014/main" id="{F405BB54-FCE5-348C-A5AC-4F77DBCE4E18}"/>
              </a:ext>
            </a:extLst>
          </p:cNvPr>
          <p:cNvSpPr/>
          <p:nvPr/>
        </p:nvSpPr>
        <p:spPr>
          <a:xfrm>
            <a:off x="1311106" y="2454149"/>
            <a:ext cx="9925050" cy="605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8">
            <a:extLst>
              <a:ext uri="{FF2B5EF4-FFF2-40B4-BE49-F238E27FC236}">
                <a16:creationId xmlns:a16="http://schemas.microsoft.com/office/drawing/2014/main" id="{487940E7-605D-5063-9AAC-80462724BB07}"/>
              </a:ext>
            </a:extLst>
          </p:cNvPr>
          <p:cNvCxnSpPr/>
          <p:nvPr/>
        </p:nvCxnSpPr>
        <p:spPr>
          <a:xfrm flipH="1">
            <a:off x="2103586" y="2734184"/>
            <a:ext cx="8652510" cy="2286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1" name="Tekstvak 30">
            <a:extLst>
              <a:ext uri="{FF2B5EF4-FFF2-40B4-BE49-F238E27FC236}">
                <a16:creationId xmlns:a16="http://schemas.microsoft.com/office/drawing/2014/main" id="{52F1759F-F007-D72B-5A24-BAA6A5F0D3A8}"/>
              </a:ext>
            </a:extLst>
          </p:cNvPr>
          <p:cNvSpPr txBox="1"/>
          <p:nvPr/>
        </p:nvSpPr>
        <p:spPr>
          <a:xfrm>
            <a:off x="1311106" y="1321272"/>
            <a:ext cx="9925050" cy="923330"/>
          </a:xfrm>
          <a:prstGeom prst="rect">
            <a:avLst/>
          </a:prstGeom>
          <a:noFill/>
        </p:spPr>
        <p:txBody>
          <a:bodyPr wrap="square" rtlCol="0">
            <a:spAutoFit/>
          </a:bodyPr>
          <a:lstStyle/>
          <a:p>
            <a:pPr algn="ctr"/>
            <a:r>
              <a:rPr lang="nl-BE" sz="5400" dirty="0">
                <a:solidFill>
                  <a:srgbClr val="00B050"/>
                </a:solidFill>
                <a:latin typeface="Barlow Condensed" panose="00000506000000000000" pitchFamily="2" charset="0"/>
              </a:rPr>
              <a:t>single mode fiber</a:t>
            </a:r>
          </a:p>
        </p:txBody>
      </p:sp>
      <p:sp>
        <p:nvSpPr>
          <p:cNvPr id="12" name="Rechthoek 19">
            <a:extLst>
              <a:ext uri="{FF2B5EF4-FFF2-40B4-BE49-F238E27FC236}">
                <a16:creationId xmlns:a16="http://schemas.microsoft.com/office/drawing/2014/main" id="{408660AB-D291-2AA0-7354-D924BF4723E3}"/>
              </a:ext>
            </a:extLst>
          </p:cNvPr>
          <p:cNvSpPr/>
          <p:nvPr/>
        </p:nvSpPr>
        <p:spPr>
          <a:xfrm>
            <a:off x="1311106" y="3958831"/>
            <a:ext cx="9925050" cy="1225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Rechte verbindingslijn met pijl 31">
            <a:extLst>
              <a:ext uri="{FF2B5EF4-FFF2-40B4-BE49-F238E27FC236}">
                <a16:creationId xmlns:a16="http://schemas.microsoft.com/office/drawing/2014/main" id="{C43A7B1D-D09B-7EE4-30B6-90B9D6B599BF}"/>
              </a:ext>
            </a:extLst>
          </p:cNvPr>
          <p:cNvCxnSpPr/>
          <p:nvPr/>
        </p:nvCxnSpPr>
        <p:spPr>
          <a:xfrm flipH="1" flipV="1">
            <a:off x="10106562" y="4066614"/>
            <a:ext cx="1027288" cy="87754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4" name="Rechte verbindingslijn met pijl 32">
            <a:extLst>
              <a:ext uri="{FF2B5EF4-FFF2-40B4-BE49-F238E27FC236}">
                <a16:creationId xmlns:a16="http://schemas.microsoft.com/office/drawing/2014/main" id="{2BDEE624-FEC0-6AF5-9CEC-990B174DBC11}"/>
              </a:ext>
            </a:extLst>
          </p:cNvPr>
          <p:cNvCxnSpPr/>
          <p:nvPr/>
        </p:nvCxnSpPr>
        <p:spPr>
          <a:xfrm flipH="1">
            <a:off x="8921227" y="4121564"/>
            <a:ext cx="1083029" cy="85638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5" name="Rechte verbindingslijn met pijl 33">
            <a:extLst>
              <a:ext uri="{FF2B5EF4-FFF2-40B4-BE49-F238E27FC236}">
                <a16:creationId xmlns:a16="http://schemas.microsoft.com/office/drawing/2014/main" id="{6A191263-F93A-1204-88B1-5CC4727C8A5C}"/>
              </a:ext>
            </a:extLst>
          </p:cNvPr>
          <p:cNvCxnSpPr/>
          <p:nvPr/>
        </p:nvCxnSpPr>
        <p:spPr>
          <a:xfrm flipH="1" flipV="1">
            <a:off x="7737645" y="4066614"/>
            <a:ext cx="1027288" cy="87754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6" name="Rechte verbindingslijn met pijl 34">
            <a:extLst>
              <a:ext uri="{FF2B5EF4-FFF2-40B4-BE49-F238E27FC236}">
                <a16:creationId xmlns:a16="http://schemas.microsoft.com/office/drawing/2014/main" id="{677BAA72-07B8-8AA2-5027-27A2A3277FC2}"/>
              </a:ext>
            </a:extLst>
          </p:cNvPr>
          <p:cNvCxnSpPr/>
          <p:nvPr/>
        </p:nvCxnSpPr>
        <p:spPr>
          <a:xfrm flipH="1">
            <a:off x="6552310" y="4121564"/>
            <a:ext cx="1083029" cy="85638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7" name="Rechte verbindingslijn met pijl 35">
            <a:extLst>
              <a:ext uri="{FF2B5EF4-FFF2-40B4-BE49-F238E27FC236}">
                <a16:creationId xmlns:a16="http://schemas.microsoft.com/office/drawing/2014/main" id="{8B201BDF-6E9C-CC62-A479-CE7D88BC3C0E}"/>
              </a:ext>
            </a:extLst>
          </p:cNvPr>
          <p:cNvCxnSpPr/>
          <p:nvPr/>
        </p:nvCxnSpPr>
        <p:spPr>
          <a:xfrm flipH="1" flipV="1">
            <a:off x="5419004" y="4069639"/>
            <a:ext cx="1027288" cy="87754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 name="Rechte verbindingslijn met pijl 36">
            <a:extLst>
              <a:ext uri="{FF2B5EF4-FFF2-40B4-BE49-F238E27FC236}">
                <a16:creationId xmlns:a16="http://schemas.microsoft.com/office/drawing/2014/main" id="{A20DF9D8-C375-1A93-CA29-C43271BF4907}"/>
              </a:ext>
            </a:extLst>
          </p:cNvPr>
          <p:cNvCxnSpPr/>
          <p:nvPr/>
        </p:nvCxnSpPr>
        <p:spPr>
          <a:xfrm flipH="1">
            <a:off x="4233669" y="4124589"/>
            <a:ext cx="1083029" cy="85638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9" name="Rechte verbindingslijn met pijl 37">
            <a:extLst>
              <a:ext uri="{FF2B5EF4-FFF2-40B4-BE49-F238E27FC236}">
                <a16:creationId xmlns:a16="http://schemas.microsoft.com/office/drawing/2014/main" id="{3B49CA38-430F-1F68-F3EE-CF4E8592A8DB}"/>
              </a:ext>
            </a:extLst>
          </p:cNvPr>
          <p:cNvCxnSpPr/>
          <p:nvPr/>
        </p:nvCxnSpPr>
        <p:spPr>
          <a:xfrm flipH="1" flipV="1">
            <a:off x="3044622" y="4067640"/>
            <a:ext cx="1027288" cy="87754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0" name="Rechte verbindingslijn met pijl 38">
            <a:extLst>
              <a:ext uri="{FF2B5EF4-FFF2-40B4-BE49-F238E27FC236}">
                <a16:creationId xmlns:a16="http://schemas.microsoft.com/office/drawing/2014/main" id="{3491931D-F166-8AA0-66C9-3B5C23050F7E}"/>
              </a:ext>
            </a:extLst>
          </p:cNvPr>
          <p:cNvCxnSpPr/>
          <p:nvPr/>
        </p:nvCxnSpPr>
        <p:spPr>
          <a:xfrm flipH="1">
            <a:off x="1859287" y="4122590"/>
            <a:ext cx="1083029" cy="85638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1" name="Rechte verbindingslijn met pijl 39">
            <a:extLst>
              <a:ext uri="{FF2B5EF4-FFF2-40B4-BE49-F238E27FC236}">
                <a16:creationId xmlns:a16="http://schemas.microsoft.com/office/drawing/2014/main" id="{95AF392D-7BE3-C57E-721A-C48EC2EEBFFD}"/>
              </a:ext>
            </a:extLst>
          </p:cNvPr>
          <p:cNvCxnSpPr/>
          <p:nvPr/>
        </p:nvCxnSpPr>
        <p:spPr>
          <a:xfrm flipH="1">
            <a:off x="9546347" y="4121564"/>
            <a:ext cx="1573391" cy="908613"/>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22" name="Rechte verbindingslijn met pijl 40">
            <a:extLst>
              <a:ext uri="{FF2B5EF4-FFF2-40B4-BE49-F238E27FC236}">
                <a16:creationId xmlns:a16="http://schemas.microsoft.com/office/drawing/2014/main" id="{636639C8-A5B8-902A-3C76-8F376DC83A12}"/>
              </a:ext>
            </a:extLst>
          </p:cNvPr>
          <p:cNvCxnSpPr/>
          <p:nvPr/>
        </p:nvCxnSpPr>
        <p:spPr>
          <a:xfrm flipH="1" flipV="1">
            <a:off x="7994492" y="4066614"/>
            <a:ext cx="1395562" cy="885842"/>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23" name="Rechte verbindingslijn met pijl 41">
            <a:extLst>
              <a:ext uri="{FF2B5EF4-FFF2-40B4-BE49-F238E27FC236}">
                <a16:creationId xmlns:a16="http://schemas.microsoft.com/office/drawing/2014/main" id="{5A84C728-B9F1-9CD0-0197-D2AF9B1DEA88}"/>
              </a:ext>
            </a:extLst>
          </p:cNvPr>
          <p:cNvCxnSpPr/>
          <p:nvPr/>
        </p:nvCxnSpPr>
        <p:spPr>
          <a:xfrm flipH="1">
            <a:off x="6252293" y="4073154"/>
            <a:ext cx="1573391" cy="908613"/>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24" name="Rechte verbindingslijn met pijl 42">
            <a:extLst>
              <a:ext uri="{FF2B5EF4-FFF2-40B4-BE49-F238E27FC236}">
                <a16:creationId xmlns:a16="http://schemas.microsoft.com/office/drawing/2014/main" id="{27DB26F0-8DC8-F2CF-6FA7-96198360E84B}"/>
              </a:ext>
            </a:extLst>
          </p:cNvPr>
          <p:cNvCxnSpPr/>
          <p:nvPr/>
        </p:nvCxnSpPr>
        <p:spPr>
          <a:xfrm flipH="1" flipV="1">
            <a:off x="4700438" y="4018204"/>
            <a:ext cx="1395562" cy="885842"/>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25" name="Rechte verbindingslijn met pijl 43">
            <a:extLst>
              <a:ext uri="{FF2B5EF4-FFF2-40B4-BE49-F238E27FC236}">
                <a16:creationId xmlns:a16="http://schemas.microsoft.com/office/drawing/2014/main" id="{8ED2D151-1388-831C-51CC-CFC4CF0C25E7}"/>
              </a:ext>
            </a:extLst>
          </p:cNvPr>
          <p:cNvCxnSpPr/>
          <p:nvPr/>
        </p:nvCxnSpPr>
        <p:spPr>
          <a:xfrm flipH="1">
            <a:off x="2943812" y="4081382"/>
            <a:ext cx="1573391" cy="908613"/>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26" name="Rechte verbindingslijn met pijl 44">
            <a:extLst>
              <a:ext uri="{FF2B5EF4-FFF2-40B4-BE49-F238E27FC236}">
                <a16:creationId xmlns:a16="http://schemas.microsoft.com/office/drawing/2014/main" id="{87A54BF0-F0AE-2E58-12EB-D24B174AE118}"/>
              </a:ext>
            </a:extLst>
          </p:cNvPr>
          <p:cNvCxnSpPr/>
          <p:nvPr/>
        </p:nvCxnSpPr>
        <p:spPr>
          <a:xfrm flipH="1" flipV="1">
            <a:off x="1391957" y="4026432"/>
            <a:ext cx="1395562" cy="885842"/>
          </a:xfrm>
          <a:prstGeom prst="straightConnector1">
            <a:avLst/>
          </a:prstGeom>
          <a:ln w="76200">
            <a:solidFill>
              <a:schemeClr val="accent3"/>
            </a:solidFill>
            <a:tailEnd type="triangle"/>
          </a:ln>
        </p:spPr>
        <p:style>
          <a:lnRef idx="1">
            <a:schemeClr val="accent6"/>
          </a:lnRef>
          <a:fillRef idx="0">
            <a:schemeClr val="accent6"/>
          </a:fillRef>
          <a:effectRef idx="0">
            <a:schemeClr val="accent6"/>
          </a:effectRef>
          <a:fontRef idx="minor">
            <a:schemeClr val="tx1"/>
          </a:fontRef>
        </p:style>
      </p:cxnSp>
      <p:sp>
        <p:nvSpPr>
          <p:cNvPr id="27" name="Tekstvak 45">
            <a:extLst>
              <a:ext uri="{FF2B5EF4-FFF2-40B4-BE49-F238E27FC236}">
                <a16:creationId xmlns:a16="http://schemas.microsoft.com/office/drawing/2014/main" id="{0967D082-64CB-A654-6847-C1EEE191F10C}"/>
              </a:ext>
            </a:extLst>
          </p:cNvPr>
          <p:cNvSpPr txBox="1"/>
          <p:nvPr/>
        </p:nvSpPr>
        <p:spPr>
          <a:xfrm>
            <a:off x="1208800" y="5704014"/>
            <a:ext cx="9925050" cy="923330"/>
          </a:xfrm>
          <a:prstGeom prst="rect">
            <a:avLst/>
          </a:prstGeom>
          <a:noFill/>
        </p:spPr>
        <p:txBody>
          <a:bodyPr wrap="square" rtlCol="0">
            <a:spAutoFit/>
          </a:bodyPr>
          <a:lstStyle/>
          <a:p>
            <a:pPr algn="ctr"/>
            <a:r>
              <a:rPr lang="nl-BE" sz="5400" dirty="0" err="1">
                <a:solidFill>
                  <a:srgbClr val="00B050"/>
                </a:solidFill>
                <a:latin typeface="Barlow Condensed" panose="00000506000000000000" pitchFamily="2" charset="0"/>
              </a:rPr>
              <a:t>multimode</a:t>
            </a:r>
            <a:r>
              <a:rPr lang="nl-BE" sz="5400" dirty="0">
                <a:solidFill>
                  <a:srgbClr val="00B050"/>
                </a:solidFill>
                <a:latin typeface="Barlow Condensed" panose="00000506000000000000" pitchFamily="2" charset="0"/>
              </a:rPr>
              <a:t> fiber</a:t>
            </a:r>
          </a:p>
        </p:txBody>
      </p:sp>
      <p:sp>
        <p:nvSpPr>
          <p:cNvPr id="28" name="Rechthoek 46">
            <a:extLst>
              <a:ext uri="{FF2B5EF4-FFF2-40B4-BE49-F238E27FC236}">
                <a16:creationId xmlns:a16="http://schemas.microsoft.com/office/drawing/2014/main" id="{F5ACCBFD-2325-4FCA-C1B9-8EA11841E464}"/>
              </a:ext>
            </a:extLst>
          </p:cNvPr>
          <p:cNvSpPr/>
          <p:nvPr/>
        </p:nvSpPr>
        <p:spPr>
          <a:xfrm>
            <a:off x="10287319" y="1241803"/>
            <a:ext cx="937553" cy="8292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4400" dirty="0">
                <a:latin typeface="Barlow Condensed" panose="00000506000000000000" pitchFamily="2" charset="0"/>
              </a:rPr>
              <a:t>ILD</a:t>
            </a:r>
          </a:p>
        </p:txBody>
      </p:sp>
      <p:pic>
        <p:nvPicPr>
          <p:cNvPr id="29" name="Picture 2" descr="Free Bulb SVG, PNG Icon, Symbol. Download Image.">
            <a:extLst>
              <a:ext uri="{FF2B5EF4-FFF2-40B4-BE49-F238E27FC236}">
                <a16:creationId xmlns:a16="http://schemas.microsoft.com/office/drawing/2014/main" id="{F52DA5B3-15DF-E44B-D2A4-6A77781F4E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10333042" y="1896495"/>
            <a:ext cx="936269" cy="936269"/>
          </a:xfrm>
          <a:prstGeom prst="rect">
            <a:avLst/>
          </a:prstGeom>
          <a:noFill/>
          <a:extLst>
            <a:ext uri="{909E8E84-426E-40DD-AFC4-6F175D3DCCD1}">
              <a14:hiddenFill xmlns:a14="http://schemas.microsoft.com/office/drawing/2010/main">
                <a:solidFill>
                  <a:srgbClr val="FFFFFF"/>
                </a:solidFill>
              </a14:hiddenFill>
            </a:ext>
          </a:extLst>
        </p:spPr>
      </p:pic>
      <p:sp>
        <p:nvSpPr>
          <p:cNvPr id="30" name="Rechthoek 47">
            <a:extLst>
              <a:ext uri="{FF2B5EF4-FFF2-40B4-BE49-F238E27FC236}">
                <a16:creationId xmlns:a16="http://schemas.microsoft.com/office/drawing/2014/main" id="{4DD89B07-C78F-C1BB-607A-D6257A495D56}"/>
              </a:ext>
            </a:extLst>
          </p:cNvPr>
          <p:cNvSpPr/>
          <p:nvPr/>
        </p:nvSpPr>
        <p:spPr>
          <a:xfrm>
            <a:off x="10287318" y="5444267"/>
            <a:ext cx="937553" cy="8292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4400" dirty="0">
                <a:latin typeface="Barlow Condensed" panose="00000506000000000000" pitchFamily="2" charset="0"/>
              </a:rPr>
              <a:t>LED</a:t>
            </a:r>
          </a:p>
        </p:txBody>
      </p:sp>
      <p:pic>
        <p:nvPicPr>
          <p:cNvPr id="31" name="Picture 2" descr="Free Bulb SVG, PNG Icon, Symbol. Download Image.">
            <a:extLst>
              <a:ext uri="{FF2B5EF4-FFF2-40B4-BE49-F238E27FC236}">
                <a16:creationId xmlns:a16="http://schemas.microsoft.com/office/drawing/2014/main" id="{D55D0289-C8D2-0B41-726C-2B09430D88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10299550" y="4701943"/>
            <a:ext cx="936269" cy="9362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ADEB6A-D444-B4DA-D73B-E9505ECC3AE2}"/>
              </a:ext>
            </a:extLst>
          </p:cNvPr>
          <p:cNvSpPr txBox="1"/>
          <p:nvPr/>
        </p:nvSpPr>
        <p:spPr>
          <a:xfrm>
            <a:off x="3596640" y="5290597"/>
            <a:ext cx="5793414" cy="523220"/>
          </a:xfrm>
          <a:prstGeom prst="rect">
            <a:avLst/>
          </a:prstGeom>
          <a:noFill/>
        </p:spPr>
        <p:txBody>
          <a:bodyPr wrap="square" rtlCol="0">
            <a:spAutoFit/>
          </a:bodyPr>
          <a:lstStyle/>
          <a:p>
            <a:r>
              <a:rPr lang="en-US" sz="2800" dirty="0" err="1"/>
              <a:t>Grotere</a:t>
            </a:r>
            <a:r>
              <a:rPr lang="en-US" sz="2800" dirty="0"/>
              <a:t> </a:t>
            </a:r>
            <a:r>
              <a:rPr lang="en-US" sz="2800" dirty="0" err="1"/>
              <a:t>bandbreedte</a:t>
            </a:r>
            <a:r>
              <a:rPr lang="en-US" sz="2800" dirty="0"/>
              <a:t> maar </a:t>
            </a:r>
            <a:r>
              <a:rPr lang="en-US" sz="2800" dirty="0" err="1"/>
              <a:t>trager</a:t>
            </a:r>
            <a:endParaRPr lang="LID4096" sz="2800" dirty="0"/>
          </a:p>
        </p:txBody>
      </p:sp>
    </p:spTree>
    <p:extLst>
      <p:ext uri="{BB962C8B-B14F-4D97-AF65-F5344CB8AC3E}">
        <p14:creationId xmlns:p14="http://schemas.microsoft.com/office/powerpoint/2010/main" val="301659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
                                        <p:tgtEl>
                                          <p:spTgt spid="13"/>
                                        </p:tgtEl>
                                      </p:cBhvr>
                                    </p:animEffect>
                                  </p:childTnLst>
                                </p:cTn>
                              </p:par>
                            </p:childTnLst>
                          </p:cTn>
                        </p:par>
                        <p:par>
                          <p:cTn id="26" fill="hold">
                            <p:stCondLst>
                              <p:cond delay="6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
                                        <p:tgtEl>
                                          <p:spTgt spid="14"/>
                                        </p:tgtEl>
                                      </p:cBhvr>
                                    </p:animEffect>
                                  </p:childTnLst>
                                </p:cTn>
                              </p:par>
                            </p:childTnLst>
                          </p:cTn>
                        </p:par>
                        <p:par>
                          <p:cTn id="30" fill="hold">
                            <p:stCondLst>
                              <p:cond delay="7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
                                        <p:tgtEl>
                                          <p:spTgt spid="15"/>
                                        </p:tgtEl>
                                      </p:cBhvr>
                                    </p:animEffect>
                                  </p:childTnLst>
                                </p:cTn>
                              </p:par>
                            </p:childTnLst>
                          </p:cTn>
                        </p:par>
                        <p:par>
                          <p:cTn id="34" fill="hold">
                            <p:stCondLst>
                              <p:cond delay="8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
                                        <p:tgtEl>
                                          <p:spTgt spid="16"/>
                                        </p:tgtEl>
                                      </p:cBhvr>
                                    </p:animEffect>
                                  </p:childTnLst>
                                </p:cTn>
                              </p:par>
                            </p:childTnLst>
                          </p:cTn>
                        </p:par>
                        <p:par>
                          <p:cTn id="38" fill="hold">
                            <p:stCondLst>
                              <p:cond delay="900"/>
                            </p:stCondLst>
                            <p:childTnLst>
                              <p:par>
                                <p:cTn id="39" presetID="10"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
                                        <p:tgtEl>
                                          <p:spTgt spid="17"/>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
                                        <p:tgtEl>
                                          <p:spTgt spid="18"/>
                                        </p:tgtEl>
                                      </p:cBhvr>
                                    </p:animEffect>
                                  </p:childTnLst>
                                </p:cTn>
                              </p:par>
                            </p:childTnLst>
                          </p:cTn>
                        </p:par>
                        <p:par>
                          <p:cTn id="46" fill="hold">
                            <p:stCondLst>
                              <p:cond delay="11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
                                        <p:tgtEl>
                                          <p:spTgt spid="19"/>
                                        </p:tgtEl>
                                      </p:cBhvr>
                                    </p:animEffect>
                                  </p:childTnLst>
                                </p:cTn>
                              </p:par>
                            </p:childTnLst>
                          </p:cTn>
                        </p:par>
                        <p:par>
                          <p:cTn id="50" fill="hold">
                            <p:stCondLst>
                              <p:cond delay="1200"/>
                            </p:stCondLst>
                            <p:childTnLst>
                              <p:par>
                                <p:cTn id="51" presetID="10"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
                                        <p:tgtEl>
                                          <p:spTgt spid="20"/>
                                        </p:tgtEl>
                                      </p:cBhvr>
                                    </p:animEffect>
                                  </p:childTnLst>
                                </p:cTn>
                              </p:par>
                            </p:childTnLst>
                          </p:cTn>
                        </p:par>
                        <p:par>
                          <p:cTn id="54" fill="hold">
                            <p:stCondLst>
                              <p:cond delay="1300"/>
                            </p:stCondLst>
                            <p:childTnLst>
                              <p:par>
                                <p:cTn id="55" presetID="10" presetClass="entr" presetSubtype="0"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
                                        <p:tgtEl>
                                          <p:spTgt spid="21"/>
                                        </p:tgtEl>
                                      </p:cBhvr>
                                    </p:animEffect>
                                  </p:childTnLst>
                                </p:cTn>
                              </p:par>
                            </p:childTnLst>
                          </p:cTn>
                        </p:par>
                        <p:par>
                          <p:cTn id="58" fill="hold">
                            <p:stCondLst>
                              <p:cond delay="1400"/>
                            </p:stCondLst>
                            <p:childTnLst>
                              <p:par>
                                <p:cTn id="59" presetID="10" presetClass="entr" presetSubtype="0"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
                                        <p:tgtEl>
                                          <p:spTgt spid="22"/>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100"/>
                                        <p:tgtEl>
                                          <p:spTgt spid="23"/>
                                        </p:tgtEl>
                                      </p:cBhvr>
                                    </p:animEffect>
                                  </p:childTnLst>
                                </p:cTn>
                              </p:par>
                            </p:childTnLst>
                          </p:cTn>
                        </p:par>
                        <p:par>
                          <p:cTn id="66" fill="hold">
                            <p:stCondLst>
                              <p:cond delay="1600"/>
                            </p:stCondLst>
                            <p:childTnLst>
                              <p:par>
                                <p:cTn id="67" presetID="10" presetClass="entr" presetSubtype="0" fill="hold"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100"/>
                                        <p:tgtEl>
                                          <p:spTgt spid="24"/>
                                        </p:tgtEl>
                                      </p:cBhvr>
                                    </p:animEffect>
                                  </p:childTnLst>
                                </p:cTn>
                              </p:par>
                            </p:childTnLst>
                          </p:cTn>
                        </p:par>
                        <p:par>
                          <p:cTn id="70" fill="hold">
                            <p:stCondLst>
                              <p:cond delay="1700"/>
                            </p:stCondLst>
                            <p:childTnLst>
                              <p:par>
                                <p:cTn id="71" presetID="10"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
                                        <p:tgtEl>
                                          <p:spTgt spid="25"/>
                                        </p:tgtEl>
                                      </p:cBhvr>
                                    </p:animEffect>
                                  </p:childTnLst>
                                </p:cTn>
                              </p:par>
                            </p:childTnLst>
                          </p:cTn>
                        </p:par>
                        <p:par>
                          <p:cTn id="74" fill="hold">
                            <p:stCondLst>
                              <p:cond delay="1800"/>
                            </p:stCondLst>
                            <p:childTnLst>
                              <p:par>
                                <p:cTn id="75" presetID="10" presetClass="entr" presetSubtype="0"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
                                        <p:tgtEl>
                                          <p:spTgt spid="26"/>
                                        </p:tgtEl>
                                      </p:cBhvr>
                                    </p:animEffect>
                                  </p:childTnLst>
                                </p:cTn>
                              </p:par>
                            </p:childTnLst>
                          </p:cTn>
                        </p:par>
                        <p:par>
                          <p:cTn id="78" fill="hold">
                            <p:stCondLst>
                              <p:cond delay="1900"/>
                            </p:stCondLst>
                            <p:childTnLst>
                              <p:par>
                                <p:cTn id="79" presetID="10" presetClass="entr" presetSubtype="0"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27" grpId="0"/>
      <p:bldP spid="28"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E9E1-A8F8-7885-1001-CB4D62B9D330}"/>
              </a:ext>
            </a:extLst>
          </p:cNvPr>
          <p:cNvSpPr>
            <a:spLocks noGrp="1"/>
          </p:cNvSpPr>
          <p:nvPr>
            <p:ph type="title"/>
          </p:nvPr>
        </p:nvSpPr>
        <p:spPr/>
        <p:txBody>
          <a:bodyPr/>
          <a:lstStyle/>
          <a:p>
            <a:r>
              <a:rPr lang="en-US" dirty="0"/>
              <a:t>Desktop</a:t>
            </a:r>
            <a:endParaRPr lang="LID4096" dirty="0"/>
          </a:p>
        </p:txBody>
      </p:sp>
      <p:pic>
        <p:nvPicPr>
          <p:cNvPr id="4" name="Picture 4" descr="Computer desktop PC PNG image | Computer price, Computer repair, Computer  repair services">
            <a:extLst>
              <a:ext uri="{FF2B5EF4-FFF2-40B4-BE49-F238E27FC236}">
                <a16:creationId xmlns:a16="http://schemas.microsoft.com/office/drawing/2014/main" id="{54773C72-5811-CFA5-19EB-FB2346E5D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670" y="1027906"/>
            <a:ext cx="4868862" cy="4868863"/>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12">
            <a:extLst>
              <a:ext uri="{FF2B5EF4-FFF2-40B4-BE49-F238E27FC236}">
                <a16:creationId xmlns:a16="http://schemas.microsoft.com/office/drawing/2014/main" id="{6ACAD1DD-8C4C-03DE-F351-0CC5879D758C}"/>
              </a:ext>
            </a:extLst>
          </p:cNvPr>
          <p:cNvSpPr/>
          <p:nvPr/>
        </p:nvSpPr>
        <p:spPr>
          <a:xfrm>
            <a:off x="838200" y="2264590"/>
            <a:ext cx="6074074" cy="9361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000" dirty="0">
                <a:latin typeface="Barlow Condensed" panose="00000506000000000000" pitchFamily="2" charset="0"/>
              </a:rPr>
              <a:t>netwerkpoort op moederbord</a:t>
            </a:r>
          </a:p>
        </p:txBody>
      </p:sp>
    </p:spTree>
    <p:extLst>
      <p:ext uri="{BB962C8B-B14F-4D97-AF65-F5344CB8AC3E}">
        <p14:creationId xmlns:p14="http://schemas.microsoft.com/office/powerpoint/2010/main" val="243542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D409-8323-A370-8759-B0269A0D15D8}"/>
              </a:ext>
            </a:extLst>
          </p:cNvPr>
          <p:cNvSpPr>
            <a:spLocks noGrp="1"/>
          </p:cNvSpPr>
          <p:nvPr>
            <p:ph type="title"/>
          </p:nvPr>
        </p:nvSpPr>
        <p:spPr/>
        <p:txBody>
          <a:bodyPr/>
          <a:lstStyle/>
          <a:p>
            <a:r>
              <a:rPr lang="en-US" dirty="0"/>
              <a:t>FTTC – Fiber To The Curb</a:t>
            </a:r>
            <a:endParaRPr lang="LID4096" dirty="0"/>
          </a:p>
        </p:txBody>
      </p:sp>
      <p:cxnSp>
        <p:nvCxnSpPr>
          <p:cNvPr id="4" name="Rechte verbindingslijn 20">
            <a:extLst>
              <a:ext uri="{FF2B5EF4-FFF2-40B4-BE49-F238E27FC236}">
                <a16:creationId xmlns:a16="http://schemas.microsoft.com/office/drawing/2014/main" id="{D1E26BDD-8214-B6D4-8AA7-30E0172FBDD1}"/>
              </a:ext>
            </a:extLst>
          </p:cNvPr>
          <p:cNvCxnSpPr/>
          <p:nvPr/>
        </p:nvCxnSpPr>
        <p:spPr>
          <a:xfrm>
            <a:off x="8059844" y="4124586"/>
            <a:ext cx="1575300" cy="1655325"/>
          </a:xfrm>
          <a:prstGeom prst="line">
            <a:avLst/>
          </a:prstGeom>
          <a:ln w="762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 name="Rechte verbindingslijn 18">
            <a:extLst>
              <a:ext uri="{FF2B5EF4-FFF2-40B4-BE49-F238E27FC236}">
                <a16:creationId xmlns:a16="http://schemas.microsoft.com/office/drawing/2014/main" id="{3D6299D9-8C46-F1DB-9B0F-391839B405AA}"/>
              </a:ext>
            </a:extLst>
          </p:cNvPr>
          <p:cNvCxnSpPr/>
          <p:nvPr/>
        </p:nvCxnSpPr>
        <p:spPr>
          <a:xfrm flipV="1">
            <a:off x="8059844" y="3829185"/>
            <a:ext cx="1575300" cy="4962"/>
          </a:xfrm>
          <a:prstGeom prst="line">
            <a:avLst/>
          </a:prstGeom>
          <a:ln w="762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 name="Rechte verbindingslijn 12">
            <a:extLst>
              <a:ext uri="{FF2B5EF4-FFF2-40B4-BE49-F238E27FC236}">
                <a16:creationId xmlns:a16="http://schemas.microsoft.com/office/drawing/2014/main" id="{7ACB7DE5-0EFB-F213-1DB4-BFDAA5AFC14C}"/>
              </a:ext>
            </a:extLst>
          </p:cNvPr>
          <p:cNvCxnSpPr/>
          <p:nvPr/>
        </p:nvCxnSpPr>
        <p:spPr>
          <a:xfrm>
            <a:off x="4052711" y="3829185"/>
            <a:ext cx="3298028" cy="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2" descr="C:\Users\Marc\AppData\Local\Microsoft\Windows\Temporary Internet Files\Content.IE5\8QG8OGJK\MC900240161[1].wmf">
            <a:extLst>
              <a:ext uri="{FF2B5EF4-FFF2-40B4-BE49-F238E27FC236}">
                <a16:creationId xmlns:a16="http://schemas.microsoft.com/office/drawing/2014/main" id="{7C1FE4FE-7A7A-0DC9-947D-3702AA5D0B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9224" y="2844796"/>
            <a:ext cx="2166998" cy="1673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Marc\AppData\Local\Microsoft\Windows\Temporary Internet Files\Content.IE5\8QG8OGJK\MC900238377[1].wmf">
            <a:extLst>
              <a:ext uri="{FF2B5EF4-FFF2-40B4-BE49-F238E27FC236}">
                <a16:creationId xmlns:a16="http://schemas.microsoft.com/office/drawing/2014/main" id="{084716DF-64D2-6C8C-D4CA-9EDC0A4F0B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7881" y="5185580"/>
            <a:ext cx="1755648" cy="884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Marc\AppData\Local\Microsoft\Windows\Temporary Internet Files\Content.IE5\DTA10X1Q\MC900238379[1].wmf">
            <a:extLst>
              <a:ext uri="{FF2B5EF4-FFF2-40B4-BE49-F238E27FC236}">
                <a16:creationId xmlns:a16="http://schemas.microsoft.com/office/drawing/2014/main" id="{194D4360-28A3-FDE3-6AFF-7B67B129B2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57881" y="3216974"/>
            <a:ext cx="1826971" cy="11036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Marc\AppData\Local\Microsoft\Windows\Temporary Internet Files\Content.IE5\8QG8OGJK\MC900238377[1].wmf">
            <a:extLst>
              <a:ext uri="{FF2B5EF4-FFF2-40B4-BE49-F238E27FC236}">
                <a16:creationId xmlns:a16="http://schemas.microsoft.com/office/drawing/2014/main" id="{4B50BC21-8114-77C0-FF56-13C8CBE8FD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7881" y="1467824"/>
            <a:ext cx="1755648" cy="884225"/>
          </a:xfrm>
          <a:prstGeom prst="rect">
            <a:avLst/>
          </a:prstGeom>
          <a:noFill/>
          <a:extLst>
            <a:ext uri="{909E8E84-426E-40DD-AFC4-6F175D3DCCD1}">
              <a14:hiddenFill xmlns:a14="http://schemas.microsoft.com/office/drawing/2010/main">
                <a:solidFill>
                  <a:srgbClr val="FFFFFF"/>
                </a:solidFill>
              </a14:hiddenFill>
            </a:ext>
          </a:extLst>
        </p:spPr>
      </p:pic>
      <p:sp>
        <p:nvSpPr>
          <p:cNvPr id="11" name="Ovaal 11">
            <a:extLst>
              <a:ext uri="{FF2B5EF4-FFF2-40B4-BE49-F238E27FC236}">
                <a16:creationId xmlns:a16="http://schemas.microsoft.com/office/drawing/2014/main" id="{BEFAE1D8-8F6A-78B8-6C1B-1F538B82C20C}"/>
              </a:ext>
            </a:extLst>
          </p:cNvPr>
          <p:cNvSpPr/>
          <p:nvPr/>
        </p:nvSpPr>
        <p:spPr>
          <a:xfrm>
            <a:off x="7249139" y="3325129"/>
            <a:ext cx="1035568" cy="1008113"/>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a:latin typeface="Trebuchet MS" panose="020B0603020202020204" pitchFamily="34" charset="0"/>
              </a:rPr>
              <a:t>node</a:t>
            </a:r>
          </a:p>
        </p:txBody>
      </p:sp>
      <p:cxnSp>
        <p:nvCxnSpPr>
          <p:cNvPr id="12" name="Rechte verbindingslijn 15">
            <a:extLst>
              <a:ext uri="{FF2B5EF4-FFF2-40B4-BE49-F238E27FC236}">
                <a16:creationId xmlns:a16="http://schemas.microsoft.com/office/drawing/2014/main" id="{1E291B61-FC2E-3102-71A3-F05436085AAD}"/>
              </a:ext>
            </a:extLst>
          </p:cNvPr>
          <p:cNvCxnSpPr/>
          <p:nvPr/>
        </p:nvCxnSpPr>
        <p:spPr>
          <a:xfrm flipV="1">
            <a:off x="7907444" y="2207165"/>
            <a:ext cx="1727701" cy="1474581"/>
          </a:xfrm>
          <a:prstGeom prst="line">
            <a:avLst/>
          </a:prstGeom>
          <a:ln w="762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6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C2EB-3586-4DE8-026A-E3EFB2F63BF2}"/>
              </a:ext>
            </a:extLst>
          </p:cNvPr>
          <p:cNvSpPr>
            <a:spLocks noGrp="1"/>
          </p:cNvSpPr>
          <p:nvPr>
            <p:ph type="title"/>
          </p:nvPr>
        </p:nvSpPr>
        <p:spPr/>
        <p:txBody>
          <a:bodyPr/>
          <a:lstStyle/>
          <a:p>
            <a:r>
              <a:rPr lang="en-US" dirty="0"/>
              <a:t>FTTH – Fiber To The Home</a:t>
            </a:r>
            <a:endParaRPr lang="LID4096" dirty="0"/>
          </a:p>
        </p:txBody>
      </p:sp>
      <p:cxnSp>
        <p:nvCxnSpPr>
          <p:cNvPr id="4" name="Rechte verbindingslijn 19">
            <a:extLst>
              <a:ext uri="{FF2B5EF4-FFF2-40B4-BE49-F238E27FC236}">
                <a16:creationId xmlns:a16="http://schemas.microsoft.com/office/drawing/2014/main" id="{6FE6162F-413A-3C79-C312-4285AE16055E}"/>
              </a:ext>
            </a:extLst>
          </p:cNvPr>
          <p:cNvCxnSpPr/>
          <p:nvPr/>
        </p:nvCxnSpPr>
        <p:spPr>
          <a:xfrm>
            <a:off x="4126585" y="4093522"/>
            <a:ext cx="5480259" cy="153417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Rechte verbindingslijn 17">
            <a:extLst>
              <a:ext uri="{FF2B5EF4-FFF2-40B4-BE49-F238E27FC236}">
                <a16:creationId xmlns:a16="http://schemas.microsoft.com/office/drawing/2014/main" id="{1A348F37-3B78-02E5-9E4F-F33235F3035C}"/>
              </a:ext>
            </a:extLst>
          </p:cNvPr>
          <p:cNvCxnSpPr/>
          <p:nvPr/>
        </p:nvCxnSpPr>
        <p:spPr>
          <a:xfrm flipV="1">
            <a:off x="3974185" y="3941120"/>
            <a:ext cx="5847148" cy="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Rechte verbindingslijn 12">
            <a:extLst>
              <a:ext uri="{FF2B5EF4-FFF2-40B4-BE49-F238E27FC236}">
                <a16:creationId xmlns:a16="http://schemas.microsoft.com/office/drawing/2014/main" id="{F590761A-C5CE-AF18-9D44-B3D8917AF36F}"/>
              </a:ext>
            </a:extLst>
          </p:cNvPr>
          <p:cNvCxnSpPr/>
          <p:nvPr/>
        </p:nvCxnSpPr>
        <p:spPr>
          <a:xfrm flipV="1">
            <a:off x="4052711" y="2133600"/>
            <a:ext cx="5655733" cy="169558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2" descr="C:\Users\Marc\AppData\Local\Microsoft\Windows\Temporary Internet Files\Content.IE5\8QG8OGJK\MC900240161[1].wmf">
            <a:extLst>
              <a:ext uri="{FF2B5EF4-FFF2-40B4-BE49-F238E27FC236}">
                <a16:creationId xmlns:a16="http://schemas.microsoft.com/office/drawing/2014/main" id="{8A688FCC-7A7C-F97E-E852-566E08D92E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9224" y="2844796"/>
            <a:ext cx="2166998" cy="1673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Marc\AppData\Local\Microsoft\Windows\Temporary Internet Files\Content.IE5\8QG8OGJK\MC900238377[1].wmf">
            <a:extLst>
              <a:ext uri="{FF2B5EF4-FFF2-40B4-BE49-F238E27FC236}">
                <a16:creationId xmlns:a16="http://schemas.microsoft.com/office/drawing/2014/main" id="{01CE2B75-C4BE-DE04-6994-3E9FD5D325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7881" y="5185580"/>
            <a:ext cx="1755648" cy="884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Marc\AppData\Local\Microsoft\Windows\Temporary Internet Files\Content.IE5\DTA10X1Q\MC900238379[1].wmf">
            <a:extLst>
              <a:ext uri="{FF2B5EF4-FFF2-40B4-BE49-F238E27FC236}">
                <a16:creationId xmlns:a16="http://schemas.microsoft.com/office/drawing/2014/main" id="{93841528-D532-4D42-642D-0240A080318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57881" y="3216974"/>
            <a:ext cx="1826971" cy="11036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Marc\AppData\Local\Microsoft\Windows\Temporary Internet Files\Content.IE5\8QG8OGJK\MC900238377[1].wmf">
            <a:extLst>
              <a:ext uri="{FF2B5EF4-FFF2-40B4-BE49-F238E27FC236}">
                <a16:creationId xmlns:a16="http://schemas.microsoft.com/office/drawing/2014/main" id="{4AAB1568-ABAB-E886-5A44-A2EAC4CD42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7881" y="1467824"/>
            <a:ext cx="1755648" cy="88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88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0E55A-BF8A-68A1-D668-448DE582EFF6}"/>
              </a:ext>
            </a:extLst>
          </p:cNvPr>
          <p:cNvSpPr>
            <a:spLocks noGrp="1"/>
          </p:cNvSpPr>
          <p:nvPr>
            <p:ph type="title"/>
          </p:nvPr>
        </p:nvSpPr>
        <p:spPr/>
        <p:txBody>
          <a:bodyPr/>
          <a:lstStyle/>
          <a:p>
            <a:r>
              <a:rPr lang="en-US" dirty="0"/>
              <a:t>PLC – Powerline </a:t>
            </a:r>
            <a:r>
              <a:rPr lang="en-US" dirty="0" err="1"/>
              <a:t>Communicatie</a:t>
            </a:r>
            <a:endParaRPr lang="LID4096" dirty="0"/>
          </a:p>
        </p:txBody>
      </p:sp>
      <p:sp>
        <p:nvSpPr>
          <p:cNvPr id="4" name="Rechthoek 10">
            <a:extLst>
              <a:ext uri="{FF2B5EF4-FFF2-40B4-BE49-F238E27FC236}">
                <a16:creationId xmlns:a16="http://schemas.microsoft.com/office/drawing/2014/main" id="{C1879A32-B8FF-2C66-BF02-44CB04692EDD}"/>
              </a:ext>
            </a:extLst>
          </p:cNvPr>
          <p:cNvSpPr/>
          <p:nvPr/>
        </p:nvSpPr>
        <p:spPr>
          <a:xfrm>
            <a:off x="1133475" y="3634855"/>
            <a:ext cx="9925050" cy="149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hthoek 11">
            <a:extLst>
              <a:ext uri="{FF2B5EF4-FFF2-40B4-BE49-F238E27FC236}">
                <a16:creationId xmlns:a16="http://schemas.microsoft.com/office/drawing/2014/main" id="{25C07C09-DADD-11A2-8A6E-EB5035BE3045}"/>
              </a:ext>
            </a:extLst>
          </p:cNvPr>
          <p:cNvSpPr/>
          <p:nvPr/>
        </p:nvSpPr>
        <p:spPr>
          <a:xfrm>
            <a:off x="1133475" y="4196664"/>
            <a:ext cx="9925050" cy="83876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nl-BE"/>
          </a:p>
        </p:txBody>
      </p:sp>
      <p:sp>
        <p:nvSpPr>
          <p:cNvPr id="6" name="Bliksemflits 3">
            <a:extLst>
              <a:ext uri="{FF2B5EF4-FFF2-40B4-BE49-F238E27FC236}">
                <a16:creationId xmlns:a16="http://schemas.microsoft.com/office/drawing/2014/main" id="{BBEF023D-DA41-A099-71B1-02466777D842}"/>
              </a:ext>
            </a:extLst>
          </p:cNvPr>
          <p:cNvSpPr/>
          <p:nvPr/>
        </p:nvSpPr>
        <p:spPr>
          <a:xfrm>
            <a:off x="1281640" y="437897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Bliksemflits 12">
            <a:extLst>
              <a:ext uri="{FF2B5EF4-FFF2-40B4-BE49-F238E27FC236}">
                <a16:creationId xmlns:a16="http://schemas.microsoft.com/office/drawing/2014/main" id="{78D569E3-5922-6E16-4292-F9E7BE8E82F9}"/>
              </a:ext>
            </a:extLst>
          </p:cNvPr>
          <p:cNvSpPr/>
          <p:nvPr/>
        </p:nvSpPr>
        <p:spPr>
          <a:xfrm>
            <a:off x="1734605" y="437897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Bliksemflits 13">
            <a:extLst>
              <a:ext uri="{FF2B5EF4-FFF2-40B4-BE49-F238E27FC236}">
                <a16:creationId xmlns:a16="http://schemas.microsoft.com/office/drawing/2014/main" id="{A4A70381-112F-1CCB-5254-95D8AF7846D4}"/>
              </a:ext>
            </a:extLst>
          </p:cNvPr>
          <p:cNvSpPr/>
          <p:nvPr/>
        </p:nvSpPr>
        <p:spPr>
          <a:xfrm>
            <a:off x="2250393" y="4380670"/>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Bliksemflits 14">
            <a:extLst>
              <a:ext uri="{FF2B5EF4-FFF2-40B4-BE49-F238E27FC236}">
                <a16:creationId xmlns:a16="http://schemas.microsoft.com/office/drawing/2014/main" id="{E2448FDA-1F71-8FA6-7C85-A3FD81DB8234}"/>
              </a:ext>
            </a:extLst>
          </p:cNvPr>
          <p:cNvSpPr/>
          <p:nvPr/>
        </p:nvSpPr>
        <p:spPr>
          <a:xfrm>
            <a:off x="2721024" y="4369380"/>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Bliksemflits 15">
            <a:extLst>
              <a:ext uri="{FF2B5EF4-FFF2-40B4-BE49-F238E27FC236}">
                <a16:creationId xmlns:a16="http://schemas.microsoft.com/office/drawing/2014/main" id="{7A6E79C9-B4C9-9D02-BD36-DC78AF888CE6}"/>
              </a:ext>
            </a:extLst>
          </p:cNvPr>
          <p:cNvSpPr/>
          <p:nvPr/>
        </p:nvSpPr>
        <p:spPr>
          <a:xfrm>
            <a:off x="3267801" y="4369379"/>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Bliksemflits 16">
            <a:extLst>
              <a:ext uri="{FF2B5EF4-FFF2-40B4-BE49-F238E27FC236}">
                <a16:creationId xmlns:a16="http://schemas.microsoft.com/office/drawing/2014/main" id="{AE8F8CF2-1A96-4932-DFEF-EAEF36DD4AE9}"/>
              </a:ext>
            </a:extLst>
          </p:cNvPr>
          <p:cNvSpPr/>
          <p:nvPr/>
        </p:nvSpPr>
        <p:spPr>
          <a:xfrm>
            <a:off x="3783689" y="4387578"/>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Bliksemflits 23">
            <a:extLst>
              <a:ext uri="{FF2B5EF4-FFF2-40B4-BE49-F238E27FC236}">
                <a16:creationId xmlns:a16="http://schemas.microsoft.com/office/drawing/2014/main" id="{758A59AF-1536-39DF-67C4-B5931C2AB55D}"/>
              </a:ext>
            </a:extLst>
          </p:cNvPr>
          <p:cNvSpPr/>
          <p:nvPr/>
        </p:nvSpPr>
        <p:spPr>
          <a:xfrm>
            <a:off x="4319175" y="4395484"/>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Bliksemflits 24">
            <a:extLst>
              <a:ext uri="{FF2B5EF4-FFF2-40B4-BE49-F238E27FC236}">
                <a16:creationId xmlns:a16="http://schemas.microsoft.com/office/drawing/2014/main" id="{EFA0290C-D333-9C62-58DC-55F9AA8A3418}"/>
              </a:ext>
            </a:extLst>
          </p:cNvPr>
          <p:cNvSpPr/>
          <p:nvPr/>
        </p:nvSpPr>
        <p:spPr>
          <a:xfrm>
            <a:off x="4772140" y="4395484"/>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Bliksemflits 25">
            <a:extLst>
              <a:ext uri="{FF2B5EF4-FFF2-40B4-BE49-F238E27FC236}">
                <a16:creationId xmlns:a16="http://schemas.microsoft.com/office/drawing/2014/main" id="{281E286E-0041-AEA6-E920-D38D36FDB49C}"/>
              </a:ext>
            </a:extLst>
          </p:cNvPr>
          <p:cNvSpPr/>
          <p:nvPr/>
        </p:nvSpPr>
        <p:spPr>
          <a:xfrm>
            <a:off x="5287928" y="439717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Bliksemflits 26">
            <a:extLst>
              <a:ext uri="{FF2B5EF4-FFF2-40B4-BE49-F238E27FC236}">
                <a16:creationId xmlns:a16="http://schemas.microsoft.com/office/drawing/2014/main" id="{ACF378FF-5B65-146F-01F5-9913F2F1DC95}"/>
              </a:ext>
            </a:extLst>
          </p:cNvPr>
          <p:cNvSpPr/>
          <p:nvPr/>
        </p:nvSpPr>
        <p:spPr>
          <a:xfrm>
            <a:off x="5758559" y="438588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Bliksemflits 27">
            <a:extLst>
              <a:ext uri="{FF2B5EF4-FFF2-40B4-BE49-F238E27FC236}">
                <a16:creationId xmlns:a16="http://schemas.microsoft.com/office/drawing/2014/main" id="{EB63A375-5F7A-9D5C-5335-6531A0A21011}"/>
              </a:ext>
            </a:extLst>
          </p:cNvPr>
          <p:cNvSpPr/>
          <p:nvPr/>
        </p:nvSpPr>
        <p:spPr>
          <a:xfrm>
            <a:off x="6305336" y="4385886"/>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Bliksemflits 28">
            <a:extLst>
              <a:ext uri="{FF2B5EF4-FFF2-40B4-BE49-F238E27FC236}">
                <a16:creationId xmlns:a16="http://schemas.microsoft.com/office/drawing/2014/main" id="{DFEA330D-775A-C3F6-4462-43BF5FBD6B32}"/>
              </a:ext>
            </a:extLst>
          </p:cNvPr>
          <p:cNvSpPr/>
          <p:nvPr/>
        </p:nvSpPr>
        <p:spPr>
          <a:xfrm>
            <a:off x="6821224" y="4404085"/>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Bliksemflits 29">
            <a:extLst>
              <a:ext uri="{FF2B5EF4-FFF2-40B4-BE49-F238E27FC236}">
                <a16:creationId xmlns:a16="http://schemas.microsoft.com/office/drawing/2014/main" id="{49ADA1E7-987F-B815-7147-2895954DC155}"/>
              </a:ext>
            </a:extLst>
          </p:cNvPr>
          <p:cNvSpPr/>
          <p:nvPr/>
        </p:nvSpPr>
        <p:spPr>
          <a:xfrm>
            <a:off x="7420943" y="4395484"/>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Bliksemflits 30">
            <a:extLst>
              <a:ext uri="{FF2B5EF4-FFF2-40B4-BE49-F238E27FC236}">
                <a16:creationId xmlns:a16="http://schemas.microsoft.com/office/drawing/2014/main" id="{DEDD6FAF-7CCC-40B9-4180-4C14365B3F4F}"/>
              </a:ext>
            </a:extLst>
          </p:cNvPr>
          <p:cNvSpPr/>
          <p:nvPr/>
        </p:nvSpPr>
        <p:spPr>
          <a:xfrm>
            <a:off x="7873908" y="4395484"/>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Bliksemflits 31">
            <a:extLst>
              <a:ext uri="{FF2B5EF4-FFF2-40B4-BE49-F238E27FC236}">
                <a16:creationId xmlns:a16="http://schemas.microsoft.com/office/drawing/2014/main" id="{F6FE1F17-0ED7-A0D2-3916-18F892AC09A0}"/>
              </a:ext>
            </a:extLst>
          </p:cNvPr>
          <p:cNvSpPr/>
          <p:nvPr/>
        </p:nvSpPr>
        <p:spPr>
          <a:xfrm>
            <a:off x="8389696" y="439717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Bliksemflits 32">
            <a:extLst>
              <a:ext uri="{FF2B5EF4-FFF2-40B4-BE49-F238E27FC236}">
                <a16:creationId xmlns:a16="http://schemas.microsoft.com/office/drawing/2014/main" id="{A78A60A6-E498-A1C6-9E89-407490861891}"/>
              </a:ext>
            </a:extLst>
          </p:cNvPr>
          <p:cNvSpPr/>
          <p:nvPr/>
        </p:nvSpPr>
        <p:spPr>
          <a:xfrm>
            <a:off x="8860327" y="438588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Bliksemflits 33">
            <a:extLst>
              <a:ext uri="{FF2B5EF4-FFF2-40B4-BE49-F238E27FC236}">
                <a16:creationId xmlns:a16="http://schemas.microsoft.com/office/drawing/2014/main" id="{79D18BE4-9379-EA82-7F93-336585F25FDB}"/>
              </a:ext>
            </a:extLst>
          </p:cNvPr>
          <p:cNvSpPr/>
          <p:nvPr/>
        </p:nvSpPr>
        <p:spPr>
          <a:xfrm>
            <a:off x="9407104" y="4385886"/>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Bliksemflits 34">
            <a:extLst>
              <a:ext uri="{FF2B5EF4-FFF2-40B4-BE49-F238E27FC236}">
                <a16:creationId xmlns:a16="http://schemas.microsoft.com/office/drawing/2014/main" id="{150ECC19-2F48-8944-BB47-0AFA92E4E4B8}"/>
              </a:ext>
            </a:extLst>
          </p:cNvPr>
          <p:cNvSpPr/>
          <p:nvPr/>
        </p:nvSpPr>
        <p:spPr>
          <a:xfrm>
            <a:off x="9922992" y="4404085"/>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Bliksemflits 35">
            <a:extLst>
              <a:ext uri="{FF2B5EF4-FFF2-40B4-BE49-F238E27FC236}">
                <a16:creationId xmlns:a16="http://schemas.microsoft.com/office/drawing/2014/main" id="{7A5D818D-03A1-492C-3010-8CFBF93342EC}"/>
              </a:ext>
            </a:extLst>
          </p:cNvPr>
          <p:cNvSpPr/>
          <p:nvPr/>
        </p:nvSpPr>
        <p:spPr>
          <a:xfrm>
            <a:off x="10417514" y="4369378"/>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36">
            <a:extLst>
              <a:ext uri="{FF2B5EF4-FFF2-40B4-BE49-F238E27FC236}">
                <a16:creationId xmlns:a16="http://schemas.microsoft.com/office/drawing/2014/main" id="{B2601453-2428-A8F9-7A2C-515928F5057F}"/>
              </a:ext>
            </a:extLst>
          </p:cNvPr>
          <p:cNvSpPr/>
          <p:nvPr/>
        </p:nvSpPr>
        <p:spPr>
          <a:xfrm>
            <a:off x="1133475" y="3318150"/>
            <a:ext cx="9925050" cy="78820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2400" dirty="0">
                <a:solidFill>
                  <a:schemeClr val="tx1"/>
                </a:solidFill>
                <a:latin typeface="Barlow Condensed" panose="00000506000000000000" pitchFamily="2" charset="0"/>
              </a:rPr>
              <a:t>10100101001111010111010111010111010111000101000101011101011110111010111000000101011101000011101010</a:t>
            </a:r>
          </a:p>
        </p:txBody>
      </p:sp>
    </p:spTree>
    <p:extLst>
      <p:ext uri="{BB962C8B-B14F-4D97-AF65-F5344CB8AC3E}">
        <p14:creationId xmlns:p14="http://schemas.microsoft.com/office/powerpoint/2010/main" val="49395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93201-7B51-62D4-7BEA-0D3774B0B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EC5040-0972-ACA2-03DF-8A02C899C1CF}"/>
              </a:ext>
            </a:extLst>
          </p:cNvPr>
          <p:cNvSpPr>
            <a:spLocks noGrp="1"/>
          </p:cNvSpPr>
          <p:nvPr>
            <p:ph type="title"/>
          </p:nvPr>
        </p:nvSpPr>
        <p:spPr/>
        <p:txBody>
          <a:bodyPr/>
          <a:lstStyle/>
          <a:p>
            <a:r>
              <a:rPr lang="en-US" dirty="0"/>
              <a:t>PLC – Powerline </a:t>
            </a:r>
            <a:r>
              <a:rPr lang="en-US" dirty="0" err="1"/>
              <a:t>Communicatie</a:t>
            </a:r>
            <a:endParaRPr lang="LID4096" dirty="0"/>
          </a:p>
        </p:txBody>
      </p:sp>
      <p:sp>
        <p:nvSpPr>
          <p:cNvPr id="4" name="Rechthoek 10">
            <a:extLst>
              <a:ext uri="{FF2B5EF4-FFF2-40B4-BE49-F238E27FC236}">
                <a16:creationId xmlns:a16="http://schemas.microsoft.com/office/drawing/2014/main" id="{E9CC96F2-201B-D7DC-4117-082A0BD75D7E}"/>
              </a:ext>
            </a:extLst>
          </p:cNvPr>
          <p:cNvSpPr/>
          <p:nvPr/>
        </p:nvSpPr>
        <p:spPr>
          <a:xfrm>
            <a:off x="1133475" y="3634855"/>
            <a:ext cx="9925050" cy="149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hthoek 11">
            <a:extLst>
              <a:ext uri="{FF2B5EF4-FFF2-40B4-BE49-F238E27FC236}">
                <a16:creationId xmlns:a16="http://schemas.microsoft.com/office/drawing/2014/main" id="{BE214B6B-E791-BAB7-EC29-0716F9EB06C0}"/>
              </a:ext>
            </a:extLst>
          </p:cNvPr>
          <p:cNvSpPr/>
          <p:nvPr/>
        </p:nvSpPr>
        <p:spPr>
          <a:xfrm>
            <a:off x="1133475" y="4196664"/>
            <a:ext cx="9925050" cy="83876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nl-BE"/>
          </a:p>
        </p:txBody>
      </p:sp>
      <p:sp>
        <p:nvSpPr>
          <p:cNvPr id="6" name="Bliksemflits 3">
            <a:extLst>
              <a:ext uri="{FF2B5EF4-FFF2-40B4-BE49-F238E27FC236}">
                <a16:creationId xmlns:a16="http://schemas.microsoft.com/office/drawing/2014/main" id="{6460C8CD-A12F-F73D-3D3F-4EF6B0031791}"/>
              </a:ext>
            </a:extLst>
          </p:cNvPr>
          <p:cNvSpPr/>
          <p:nvPr/>
        </p:nvSpPr>
        <p:spPr>
          <a:xfrm>
            <a:off x="1281640" y="437897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Bliksemflits 12">
            <a:extLst>
              <a:ext uri="{FF2B5EF4-FFF2-40B4-BE49-F238E27FC236}">
                <a16:creationId xmlns:a16="http://schemas.microsoft.com/office/drawing/2014/main" id="{8B08C0BB-E234-74C5-AC7F-6DE08B71A1F1}"/>
              </a:ext>
            </a:extLst>
          </p:cNvPr>
          <p:cNvSpPr/>
          <p:nvPr/>
        </p:nvSpPr>
        <p:spPr>
          <a:xfrm>
            <a:off x="1734605" y="437897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Bliksemflits 13">
            <a:extLst>
              <a:ext uri="{FF2B5EF4-FFF2-40B4-BE49-F238E27FC236}">
                <a16:creationId xmlns:a16="http://schemas.microsoft.com/office/drawing/2014/main" id="{F3F695F8-B64B-CCED-0619-EB235BB91588}"/>
              </a:ext>
            </a:extLst>
          </p:cNvPr>
          <p:cNvSpPr/>
          <p:nvPr/>
        </p:nvSpPr>
        <p:spPr>
          <a:xfrm>
            <a:off x="2250393" y="4380670"/>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Bliksemflits 14">
            <a:extLst>
              <a:ext uri="{FF2B5EF4-FFF2-40B4-BE49-F238E27FC236}">
                <a16:creationId xmlns:a16="http://schemas.microsoft.com/office/drawing/2014/main" id="{A8360A99-F6B4-D19A-F969-59949222D4E1}"/>
              </a:ext>
            </a:extLst>
          </p:cNvPr>
          <p:cNvSpPr/>
          <p:nvPr/>
        </p:nvSpPr>
        <p:spPr>
          <a:xfrm>
            <a:off x="2721024" y="4369380"/>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Bliksemflits 15">
            <a:extLst>
              <a:ext uri="{FF2B5EF4-FFF2-40B4-BE49-F238E27FC236}">
                <a16:creationId xmlns:a16="http://schemas.microsoft.com/office/drawing/2014/main" id="{2F357BAE-3C43-4869-A0A9-9E78AA284C07}"/>
              </a:ext>
            </a:extLst>
          </p:cNvPr>
          <p:cNvSpPr/>
          <p:nvPr/>
        </p:nvSpPr>
        <p:spPr>
          <a:xfrm>
            <a:off x="3267801" y="4369379"/>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Bliksemflits 16">
            <a:extLst>
              <a:ext uri="{FF2B5EF4-FFF2-40B4-BE49-F238E27FC236}">
                <a16:creationId xmlns:a16="http://schemas.microsoft.com/office/drawing/2014/main" id="{2905DA6D-874F-1573-053F-DF5AD76C1F36}"/>
              </a:ext>
            </a:extLst>
          </p:cNvPr>
          <p:cNvSpPr/>
          <p:nvPr/>
        </p:nvSpPr>
        <p:spPr>
          <a:xfrm>
            <a:off x="3783689" y="4387578"/>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Bliksemflits 23">
            <a:extLst>
              <a:ext uri="{FF2B5EF4-FFF2-40B4-BE49-F238E27FC236}">
                <a16:creationId xmlns:a16="http://schemas.microsoft.com/office/drawing/2014/main" id="{296631DB-E3D2-D72A-E4E9-012CE351524F}"/>
              </a:ext>
            </a:extLst>
          </p:cNvPr>
          <p:cNvSpPr/>
          <p:nvPr/>
        </p:nvSpPr>
        <p:spPr>
          <a:xfrm>
            <a:off x="4319175" y="4395484"/>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Bliksemflits 24">
            <a:extLst>
              <a:ext uri="{FF2B5EF4-FFF2-40B4-BE49-F238E27FC236}">
                <a16:creationId xmlns:a16="http://schemas.microsoft.com/office/drawing/2014/main" id="{49990B53-3F44-C129-EC8F-BE2C48901D48}"/>
              </a:ext>
            </a:extLst>
          </p:cNvPr>
          <p:cNvSpPr/>
          <p:nvPr/>
        </p:nvSpPr>
        <p:spPr>
          <a:xfrm>
            <a:off x="4772140" y="4395484"/>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Bliksemflits 25">
            <a:extLst>
              <a:ext uri="{FF2B5EF4-FFF2-40B4-BE49-F238E27FC236}">
                <a16:creationId xmlns:a16="http://schemas.microsoft.com/office/drawing/2014/main" id="{8018EC82-84FE-7346-CE34-2A2DE2E5B2B5}"/>
              </a:ext>
            </a:extLst>
          </p:cNvPr>
          <p:cNvSpPr/>
          <p:nvPr/>
        </p:nvSpPr>
        <p:spPr>
          <a:xfrm>
            <a:off x="5287928" y="439717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Bliksemflits 26">
            <a:extLst>
              <a:ext uri="{FF2B5EF4-FFF2-40B4-BE49-F238E27FC236}">
                <a16:creationId xmlns:a16="http://schemas.microsoft.com/office/drawing/2014/main" id="{78C5A81A-7184-35AC-F8A9-DAE78ABC6296}"/>
              </a:ext>
            </a:extLst>
          </p:cNvPr>
          <p:cNvSpPr/>
          <p:nvPr/>
        </p:nvSpPr>
        <p:spPr>
          <a:xfrm>
            <a:off x="5758559" y="438588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Bliksemflits 27">
            <a:extLst>
              <a:ext uri="{FF2B5EF4-FFF2-40B4-BE49-F238E27FC236}">
                <a16:creationId xmlns:a16="http://schemas.microsoft.com/office/drawing/2014/main" id="{CCB8603D-2173-D5AE-8E19-8B9ED7A645FE}"/>
              </a:ext>
            </a:extLst>
          </p:cNvPr>
          <p:cNvSpPr/>
          <p:nvPr/>
        </p:nvSpPr>
        <p:spPr>
          <a:xfrm>
            <a:off x="6305336" y="4385886"/>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Bliksemflits 28">
            <a:extLst>
              <a:ext uri="{FF2B5EF4-FFF2-40B4-BE49-F238E27FC236}">
                <a16:creationId xmlns:a16="http://schemas.microsoft.com/office/drawing/2014/main" id="{20588390-EEAC-CA6A-F19E-A6E1866F26EA}"/>
              </a:ext>
            </a:extLst>
          </p:cNvPr>
          <p:cNvSpPr/>
          <p:nvPr/>
        </p:nvSpPr>
        <p:spPr>
          <a:xfrm>
            <a:off x="6821224" y="4404085"/>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Bliksemflits 29">
            <a:extLst>
              <a:ext uri="{FF2B5EF4-FFF2-40B4-BE49-F238E27FC236}">
                <a16:creationId xmlns:a16="http://schemas.microsoft.com/office/drawing/2014/main" id="{E85100AC-4F0B-17FB-5D09-B20A5C67DCEF}"/>
              </a:ext>
            </a:extLst>
          </p:cNvPr>
          <p:cNvSpPr/>
          <p:nvPr/>
        </p:nvSpPr>
        <p:spPr>
          <a:xfrm>
            <a:off x="7420943" y="4395484"/>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Bliksemflits 30">
            <a:extLst>
              <a:ext uri="{FF2B5EF4-FFF2-40B4-BE49-F238E27FC236}">
                <a16:creationId xmlns:a16="http://schemas.microsoft.com/office/drawing/2014/main" id="{5C80EB02-F9B3-27C3-6A9E-578AE4396B66}"/>
              </a:ext>
            </a:extLst>
          </p:cNvPr>
          <p:cNvSpPr/>
          <p:nvPr/>
        </p:nvSpPr>
        <p:spPr>
          <a:xfrm>
            <a:off x="7873908" y="4395484"/>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Bliksemflits 31">
            <a:extLst>
              <a:ext uri="{FF2B5EF4-FFF2-40B4-BE49-F238E27FC236}">
                <a16:creationId xmlns:a16="http://schemas.microsoft.com/office/drawing/2014/main" id="{39117AF4-D125-298F-8B86-DD224A42B966}"/>
              </a:ext>
            </a:extLst>
          </p:cNvPr>
          <p:cNvSpPr/>
          <p:nvPr/>
        </p:nvSpPr>
        <p:spPr>
          <a:xfrm>
            <a:off x="8389696" y="439717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Bliksemflits 32">
            <a:extLst>
              <a:ext uri="{FF2B5EF4-FFF2-40B4-BE49-F238E27FC236}">
                <a16:creationId xmlns:a16="http://schemas.microsoft.com/office/drawing/2014/main" id="{4C3652F2-97A2-F9A4-D11D-608916E829C5}"/>
              </a:ext>
            </a:extLst>
          </p:cNvPr>
          <p:cNvSpPr/>
          <p:nvPr/>
        </p:nvSpPr>
        <p:spPr>
          <a:xfrm>
            <a:off x="8860327" y="4385887"/>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Bliksemflits 33">
            <a:extLst>
              <a:ext uri="{FF2B5EF4-FFF2-40B4-BE49-F238E27FC236}">
                <a16:creationId xmlns:a16="http://schemas.microsoft.com/office/drawing/2014/main" id="{D6CC4E4B-73BE-62E4-0AFB-851167EF5122}"/>
              </a:ext>
            </a:extLst>
          </p:cNvPr>
          <p:cNvSpPr/>
          <p:nvPr/>
        </p:nvSpPr>
        <p:spPr>
          <a:xfrm>
            <a:off x="9407104" y="4385886"/>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Bliksemflits 34">
            <a:extLst>
              <a:ext uri="{FF2B5EF4-FFF2-40B4-BE49-F238E27FC236}">
                <a16:creationId xmlns:a16="http://schemas.microsoft.com/office/drawing/2014/main" id="{D10FFEBC-9334-BD6D-1723-88E9184DCF7C}"/>
              </a:ext>
            </a:extLst>
          </p:cNvPr>
          <p:cNvSpPr/>
          <p:nvPr/>
        </p:nvSpPr>
        <p:spPr>
          <a:xfrm>
            <a:off x="9922992" y="4404085"/>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Bliksemflits 35">
            <a:extLst>
              <a:ext uri="{FF2B5EF4-FFF2-40B4-BE49-F238E27FC236}">
                <a16:creationId xmlns:a16="http://schemas.microsoft.com/office/drawing/2014/main" id="{1AE98C3A-B26B-7917-B815-D13685D09228}"/>
              </a:ext>
            </a:extLst>
          </p:cNvPr>
          <p:cNvSpPr/>
          <p:nvPr/>
        </p:nvSpPr>
        <p:spPr>
          <a:xfrm>
            <a:off x="10417514" y="4369378"/>
            <a:ext cx="609600" cy="474133"/>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36">
            <a:extLst>
              <a:ext uri="{FF2B5EF4-FFF2-40B4-BE49-F238E27FC236}">
                <a16:creationId xmlns:a16="http://schemas.microsoft.com/office/drawing/2014/main" id="{6550FFA9-AF5D-C538-3FF2-0EB796494DF4}"/>
              </a:ext>
            </a:extLst>
          </p:cNvPr>
          <p:cNvSpPr/>
          <p:nvPr/>
        </p:nvSpPr>
        <p:spPr>
          <a:xfrm>
            <a:off x="1133475" y="3318150"/>
            <a:ext cx="9925050" cy="78820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l-BE" sz="2400" dirty="0">
                <a:solidFill>
                  <a:schemeClr val="tx1"/>
                </a:solidFill>
                <a:latin typeface="Barlow Condensed" panose="00000506000000000000" pitchFamily="2" charset="0"/>
              </a:rPr>
              <a:t>10100101001111010111010111010111010111000101000101011101011110111010111000000101011101000011101010</a:t>
            </a:r>
          </a:p>
        </p:txBody>
      </p:sp>
      <p:sp>
        <p:nvSpPr>
          <p:cNvPr id="26" name="Tekstvak 39">
            <a:extLst>
              <a:ext uri="{FF2B5EF4-FFF2-40B4-BE49-F238E27FC236}">
                <a16:creationId xmlns:a16="http://schemas.microsoft.com/office/drawing/2014/main" id="{96A70FED-0CF6-432C-A9AE-8A65A19CB0EA}"/>
              </a:ext>
            </a:extLst>
          </p:cNvPr>
          <p:cNvSpPr txBox="1"/>
          <p:nvPr/>
        </p:nvSpPr>
        <p:spPr>
          <a:xfrm>
            <a:off x="1133475" y="1464244"/>
            <a:ext cx="9925050" cy="1661993"/>
          </a:xfrm>
          <a:prstGeom prst="rect">
            <a:avLst/>
          </a:prstGeom>
          <a:noFill/>
        </p:spPr>
        <p:txBody>
          <a:bodyPr wrap="square" rtlCol="0">
            <a:spAutoFit/>
          </a:bodyPr>
          <a:lstStyle/>
          <a:p>
            <a:pPr algn="ctr"/>
            <a:r>
              <a:rPr lang="en-US" sz="5100" dirty="0">
                <a:latin typeface="Barlow Condensed" panose="00000506000000000000" pitchFamily="2" charset="0"/>
              </a:rPr>
              <a:t>OFDM</a:t>
            </a:r>
            <a:br>
              <a:rPr lang="en-US" sz="5100" dirty="0">
                <a:latin typeface="Barlow Condensed" panose="00000506000000000000" pitchFamily="2" charset="0"/>
              </a:rPr>
            </a:br>
            <a:r>
              <a:rPr lang="en-US" sz="5100" dirty="0">
                <a:latin typeface="Barlow Condensed" panose="00000506000000000000" pitchFamily="2" charset="0"/>
              </a:rPr>
              <a:t>Orthogonal Frequency Division Multiplexing</a:t>
            </a:r>
            <a:endParaRPr lang="nl-BE" sz="5100" dirty="0">
              <a:latin typeface="Barlow Condensed" panose="00000506000000000000" pitchFamily="2" charset="0"/>
            </a:endParaRPr>
          </a:p>
        </p:txBody>
      </p:sp>
    </p:spTree>
    <p:extLst>
      <p:ext uri="{BB962C8B-B14F-4D97-AF65-F5344CB8AC3E}">
        <p14:creationId xmlns:p14="http://schemas.microsoft.com/office/powerpoint/2010/main" val="2265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073A-F6C4-7637-B59C-F3A181B49690}"/>
              </a:ext>
            </a:extLst>
          </p:cNvPr>
          <p:cNvSpPr>
            <a:spLocks noGrp="1"/>
          </p:cNvSpPr>
          <p:nvPr>
            <p:ph type="title"/>
          </p:nvPr>
        </p:nvSpPr>
        <p:spPr/>
        <p:txBody>
          <a:bodyPr/>
          <a:lstStyle/>
          <a:p>
            <a:r>
              <a:rPr lang="en-US" dirty="0"/>
              <a:t>PLC – Powerline </a:t>
            </a:r>
            <a:r>
              <a:rPr lang="en-US" dirty="0" err="1"/>
              <a:t>Communicatie</a:t>
            </a:r>
            <a:endParaRPr lang="LID4096" dirty="0"/>
          </a:p>
        </p:txBody>
      </p:sp>
      <p:sp>
        <p:nvSpPr>
          <p:cNvPr id="4" name="Tekstvak 37">
            <a:extLst>
              <a:ext uri="{FF2B5EF4-FFF2-40B4-BE49-F238E27FC236}">
                <a16:creationId xmlns:a16="http://schemas.microsoft.com/office/drawing/2014/main" id="{275D32BD-C914-F960-CD15-22D858F36F9A}"/>
              </a:ext>
            </a:extLst>
          </p:cNvPr>
          <p:cNvSpPr txBox="1"/>
          <p:nvPr/>
        </p:nvSpPr>
        <p:spPr>
          <a:xfrm>
            <a:off x="1978518" y="1841697"/>
            <a:ext cx="2710744" cy="877163"/>
          </a:xfrm>
          <a:prstGeom prst="rect">
            <a:avLst/>
          </a:prstGeom>
          <a:noFill/>
        </p:spPr>
        <p:txBody>
          <a:bodyPr wrap="square" rtlCol="0">
            <a:spAutoFit/>
          </a:bodyPr>
          <a:lstStyle/>
          <a:p>
            <a:pPr algn="ctr"/>
            <a:r>
              <a:rPr lang="en-US" sz="5100" dirty="0" err="1">
                <a:latin typeface="Barlow Condensed" panose="00000506000000000000" pitchFamily="2" charset="0"/>
              </a:rPr>
              <a:t>beloftes</a:t>
            </a:r>
            <a:endParaRPr lang="nl-BE" sz="5100" dirty="0">
              <a:latin typeface="Barlow Condensed" panose="00000506000000000000" pitchFamily="2" charset="0"/>
            </a:endParaRPr>
          </a:p>
        </p:txBody>
      </p:sp>
      <p:sp>
        <p:nvSpPr>
          <p:cNvPr id="5" name="Tekstvak 40">
            <a:extLst>
              <a:ext uri="{FF2B5EF4-FFF2-40B4-BE49-F238E27FC236}">
                <a16:creationId xmlns:a16="http://schemas.microsoft.com/office/drawing/2014/main" id="{A87ED4BA-CFFF-9AE3-930F-AE696F6FA80F}"/>
              </a:ext>
            </a:extLst>
          </p:cNvPr>
          <p:cNvSpPr txBox="1"/>
          <p:nvPr/>
        </p:nvSpPr>
        <p:spPr>
          <a:xfrm>
            <a:off x="7772068" y="1841697"/>
            <a:ext cx="2710744" cy="877163"/>
          </a:xfrm>
          <a:prstGeom prst="rect">
            <a:avLst/>
          </a:prstGeom>
          <a:noFill/>
        </p:spPr>
        <p:txBody>
          <a:bodyPr wrap="square" rtlCol="0">
            <a:spAutoFit/>
          </a:bodyPr>
          <a:lstStyle/>
          <a:p>
            <a:pPr algn="ctr"/>
            <a:r>
              <a:rPr lang="en-US" sz="5100" dirty="0" err="1">
                <a:latin typeface="Barlow Condensed" panose="00000506000000000000" pitchFamily="2" charset="0"/>
              </a:rPr>
              <a:t>realiteit</a:t>
            </a:r>
            <a:endParaRPr lang="nl-BE" sz="5100" dirty="0">
              <a:latin typeface="Barlow Condensed" panose="00000506000000000000" pitchFamily="2" charset="0"/>
            </a:endParaRPr>
          </a:p>
        </p:txBody>
      </p:sp>
      <p:sp>
        <p:nvSpPr>
          <p:cNvPr id="6" name="Rechthoek 41">
            <a:extLst>
              <a:ext uri="{FF2B5EF4-FFF2-40B4-BE49-F238E27FC236}">
                <a16:creationId xmlns:a16="http://schemas.microsoft.com/office/drawing/2014/main" id="{D5B0CED1-D1EC-829D-3375-9D1F2A69EF38}"/>
              </a:ext>
            </a:extLst>
          </p:cNvPr>
          <p:cNvSpPr/>
          <p:nvPr/>
        </p:nvSpPr>
        <p:spPr>
          <a:xfrm>
            <a:off x="1325880" y="2534407"/>
            <a:ext cx="5445054" cy="130301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571500" indent="-571500">
              <a:buFont typeface="Arial" panose="020B0604020202020204" pitchFamily="34" charset="0"/>
              <a:buChar char="•"/>
            </a:pPr>
            <a:r>
              <a:rPr lang="nl-BE" sz="3600" dirty="0">
                <a:latin typeface="Barlow Condensed" panose="00000506000000000000" pitchFamily="2" charset="0"/>
              </a:rPr>
              <a:t>hoge </a:t>
            </a:r>
            <a:r>
              <a:rPr lang="nl-BE" sz="3600" dirty="0" err="1">
                <a:latin typeface="Barlow Condensed" panose="00000506000000000000" pitchFamily="2" charset="0"/>
              </a:rPr>
              <a:t>overdrachtsnelheden</a:t>
            </a:r>
            <a:endParaRPr lang="nl-BE" sz="3600" dirty="0">
              <a:latin typeface="Barlow Condensed" panose="00000506000000000000" pitchFamily="2" charset="0"/>
            </a:endParaRPr>
          </a:p>
        </p:txBody>
      </p:sp>
      <p:sp>
        <p:nvSpPr>
          <p:cNvPr id="7" name="Rechthoek 42">
            <a:extLst>
              <a:ext uri="{FF2B5EF4-FFF2-40B4-BE49-F238E27FC236}">
                <a16:creationId xmlns:a16="http://schemas.microsoft.com/office/drawing/2014/main" id="{E7733924-40EC-5826-29D0-CAACAF74A33A}"/>
              </a:ext>
            </a:extLst>
          </p:cNvPr>
          <p:cNvSpPr/>
          <p:nvPr/>
        </p:nvSpPr>
        <p:spPr>
          <a:xfrm>
            <a:off x="6200041" y="2823841"/>
            <a:ext cx="5854799" cy="130301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571500" indent="-571500">
              <a:buFont typeface="Arial" panose="020B0604020202020204" pitchFamily="34" charset="0"/>
              <a:buChar char="•"/>
            </a:pPr>
            <a:r>
              <a:rPr lang="nl-BE" sz="3600" dirty="0">
                <a:latin typeface="Barlow Condensed" panose="00000506000000000000" pitchFamily="2" charset="0"/>
              </a:rPr>
              <a:t>beperkt door netspannings-vervuiling, afstand en protocol</a:t>
            </a:r>
          </a:p>
        </p:txBody>
      </p:sp>
      <p:sp>
        <p:nvSpPr>
          <p:cNvPr id="8" name="Rechthoek 43">
            <a:extLst>
              <a:ext uri="{FF2B5EF4-FFF2-40B4-BE49-F238E27FC236}">
                <a16:creationId xmlns:a16="http://schemas.microsoft.com/office/drawing/2014/main" id="{5F28E4B5-E2FF-3B8C-33FD-30DC5C694A94}"/>
              </a:ext>
            </a:extLst>
          </p:cNvPr>
          <p:cNvSpPr/>
          <p:nvPr/>
        </p:nvSpPr>
        <p:spPr>
          <a:xfrm>
            <a:off x="1325880" y="3834246"/>
            <a:ext cx="5445054" cy="130301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571500" indent="-571500">
              <a:buFont typeface="Arial" panose="020B0604020202020204" pitchFamily="34" charset="0"/>
              <a:buChar char="•"/>
            </a:pPr>
            <a:r>
              <a:rPr lang="nl-BE" sz="3600" dirty="0">
                <a:latin typeface="Barlow Condensed" panose="00000506000000000000" pitchFamily="2" charset="0"/>
              </a:rPr>
              <a:t>afstanden tot 200 meter</a:t>
            </a:r>
          </a:p>
        </p:txBody>
      </p:sp>
      <p:sp>
        <p:nvSpPr>
          <p:cNvPr id="9" name="Rechthoek 44">
            <a:extLst>
              <a:ext uri="{FF2B5EF4-FFF2-40B4-BE49-F238E27FC236}">
                <a16:creationId xmlns:a16="http://schemas.microsoft.com/office/drawing/2014/main" id="{2BBB54E1-C321-50BC-334A-1596112CA80D}"/>
              </a:ext>
            </a:extLst>
          </p:cNvPr>
          <p:cNvSpPr/>
          <p:nvPr/>
        </p:nvSpPr>
        <p:spPr>
          <a:xfrm>
            <a:off x="6200041" y="4106027"/>
            <a:ext cx="5854799" cy="130301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571500" indent="-571500">
              <a:buFont typeface="Arial" panose="020B0604020202020204" pitchFamily="34" charset="0"/>
              <a:buChar char="•"/>
            </a:pPr>
            <a:r>
              <a:rPr lang="nl-BE" sz="3600" dirty="0">
                <a:latin typeface="Barlow Condensed" panose="00000506000000000000" pitchFamily="2" charset="0"/>
              </a:rPr>
              <a:t>afhankelijk van de kwaliteit van het elektriciteitsnet</a:t>
            </a:r>
          </a:p>
        </p:txBody>
      </p:sp>
      <p:sp>
        <p:nvSpPr>
          <p:cNvPr id="10" name="Rechthoek 45">
            <a:extLst>
              <a:ext uri="{FF2B5EF4-FFF2-40B4-BE49-F238E27FC236}">
                <a16:creationId xmlns:a16="http://schemas.microsoft.com/office/drawing/2014/main" id="{4BC5D413-F7B3-C651-624C-5C8146DF709A}"/>
              </a:ext>
            </a:extLst>
          </p:cNvPr>
          <p:cNvSpPr/>
          <p:nvPr/>
        </p:nvSpPr>
        <p:spPr>
          <a:xfrm>
            <a:off x="1325880" y="5137266"/>
            <a:ext cx="5445054" cy="130301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571500" indent="-571500">
              <a:buFont typeface="Arial" panose="020B0604020202020204" pitchFamily="34" charset="0"/>
              <a:buChar char="•"/>
            </a:pPr>
            <a:r>
              <a:rPr lang="nl-BE" sz="3600" dirty="0">
                <a:latin typeface="Barlow Condensed" panose="00000506000000000000" pitchFamily="2" charset="0"/>
              </a:rPr>
              <a:t>tot 253 apparaten</a:t>
            </a:r>
          </a:p>
        </p:txBody>
      </p:sp>
      <p:sp>
        <p:nvSpPr>
          <p:cNvPr id="11" name="Rechthoek 46">
            <a:extLst>
              <a:ext uri="{FF2B5EF4-FFF2-40B4-BE49-F238E27FC236}">
                <a16:creationId xmlns:a16="http://schemas.microsoft.com/office/drawing/2014/main" id="{9F074170-BE95-E545-164B-CD9F33076C90}"/>
              </a:ext>
            </a:extLst>
          </p:cNvPr>
          <p:cNvSpPr/>
          <p:nvPr/>
        </p:nvSpPr>
        <p:spPr>
          <a:xfrm>
            <a:off x="6200041" y="5137265"/>
            <a:ext cx="5854799" cy="130301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571500" indent="-571500">
              <a:buFont typeface="Arial" panose="020B0604020202020204" pitchFamily="34" charset="0"/>
              <a:buChar char="•"/>
            </a:pPr>
            <a:r>
              <a:rPr lang="nl-BE" sz="3600" dirty="0">
                <a:latin typeface="Barlow Condensed" panose="00000506000000000000" pitchFamily="2" charset="0"/>
              </a:rPr>
              <a:t>maximaal enkele toestellen</a:t>
            </a:r>
          </a:p>
        </p:txBody>
      </p:sp>
    </p:spTree>
    <p:extLst>
      <p:ext uri="{BB962C8B-B14F-4D97-AF65-F5344CB8AC3E}">
        <p14:creationId xmlns:p14="http://schemas.microsoft.com/office/powerpoint/2010/main" val="1742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F981-D924-5AF7-2DF2-CF68A2DCA77C}"/>
              </a:ext>
            </a:extLst>
          </p:cNvPr>
          <p:cNvSpPr>
            <a:spLocks noGrp="1"/>
          </p:cNvSpPr>
          <p:nvPr>
            <p:ph type="title"/>
          </p:nvPr>
        </p:nvSpPr>
        <p:spPr/>
        <p:txBody>
          <a:bodyPr/>
          <a:lstStyle/>
          <a:p>
            <a:r>
              <a:rPr lang="en-US" dirty="0"/>
              <a:t>PLC </a:t>
            </a:r>
            <a:r>
              <a:rPr lang="en-US" dirty="0" err="1"/>
              <a:t>beveiliging</a:t>
            </a:r>
            <a:endParaRPr lang="LID4096" dirty="0"/>
          </a:p>
        </p:txBody>
      </p:sp>
      <p:pic>
        <p:nvPicPr>
          <p:cNvPr id="4" name="Picture 2" descr="Log4j kwetsbaarheid - DGMR Software">
            <a:extLst>
              <a:ext uri="{FF2B5EF4-FFF2-40B4-BE49-F238E27FC236}">
                <a16:creationId xmlns:a16="http://schemas.microsoft.com/office/drawing/2014/main" id="{31D10401-2BD7-2E7A-6B88-4CB91F3194C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5595" y="2066610"/>
            <a:ext cx="6444475" cy="4027797"/>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5" name="Rechthoek 15">
            <a:extLst>
              <a:ext uri="{FF2B5EF4-FFF2-40B4-BE49-F238E27FC236}">
                <a16:creationId xmlns:a16="http://schemas.microsoft.com/office/drawing/2014/main" id="{8C17D7EA-4D05-BD68-AEED-428317BA2ED2}"/>
              </a:ext>
            </a:extLst>
          </p:cNvPr>
          <p:cNvSpPr/>
          <p:nvPr/>
        </p:nvSpPr>
        <p:spPr>
          <a:xfrm>
            <a:off x="5577841" y="1769286"/>
            <a:ext cx="6275070" cy="130301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571500" indent="-571500">
              <a:buFont typeface="Arial" panose="020B0604020202020204" pitchFamily="34" charset="0"/>
              <a:buChar char="•"/>
            </a:pPr>
            <a:r>
              <a:rPr lang="nl-BE" sz="3600" dirty="0">
                <a:latin typeface="Barlow Condensed" panose="00000506000000000000" pitchFamily="2" charset="0"/>
              </a:rPr>
              <a:t>encryptie</a:t>
            </a:r>
          </a:p>
        </p:txBody>
      </p:sp>
      <p:sp>
        <p:nvSpPr>
          <p:cNvPr id="6" name="Rechthoek 16">
            <a:extLst>
              <a:ext uri="{FF2B5EF4-FFF2-40B4-BE49-F238E27FC236}">
                <a16:creationId xmlns:a16="http://schemas.microsoft.com/office/drawing/2014/main" id="{9B1DB9A6-C08E-9956-2390-97F25B608C43}"/>
              </a:ext>
            </a:extLst>
          </p:cNvPr>
          <p:cNvSpPr/>
          <p:nvPr/>
        </p:nvSpPr>
        <p:spPr>
          <a:xfrm>
            <a:off x="5577841" y="2777490"/>
            <a:ext cx="6275070" cy="130301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571500" indent="-571500">
              <a:buFont typeface="Arial" panose="020B0604020202020204" pitchFamily="34" charset="0"/>
              <a:buChar char="•"/>
            </a:pPr>
            <a:r>
              <a:rPr lang="nl-BE" sz="3600" dirty="0">
                <a:latin typeface="Barlow Condensed" panose="00000506000000000000" pitchFamily="2" charset="0"/>
              </a:rPr>
              <a:t>stopt aan elektriciteitsmeter</a:t>
            </a:r>
          </a:p>
        </p:txBody>
      </p:sp>
    </p:spTree>
    <p:extLst>
      <p:ext uri="{BB962C8B-B14F-4D97-AF65-F5344CB8AC3E}">
        <p14:creationId xmlns:p14="http://schemas.microsoft.com/office/powerpoint/2010/main" val="2540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4C6F-087D-AC84-FC95-293CA2ED5097}"/>
              </a:ext>
            </a:extLst>
          </p:cNvPr>
          <p:cNvSpPr>
            <a:spLocks noGrp="1"/>
          </p:cNvSpPr>
          <p:nvPr>
            <p:ph type="title"/>
          </p:nvPr>
        </p:nvSpPr>
        <p:spPr/>
        <p:txBody>
          <a:bodyPr/>
          <a:lstStyle/>
          <a:p>
            <a:r>
              <a:rPr lang="en-US" dirty="0"/>
              <a:t>PLC Adapter</a:t>
            </a:r>
            <a:endParaRPr lang="LID4096" dirty="0"/>
          </a:p>
        </p:txBody>
      </p:sp>
      <p:pic>
        <p:nvPicPr>
          <p:cNvPr id="4" name="Picture 2" descr="https://assets.mmsrg.com/isr/166325/c1/-/ASSET_MMS_82492120/fee_786_587_png/TP-LINK-Kit-Powerline-AV1300---WiFi-AC1200-Gigabit-%28TL-WPA8631P-KIT%29">
            <a:extLst>
              <a:ext uri="{FF2B5EF4-FFF2-40B4-BE49-F238E27FC236}">
                <a16:creationId xmlns:a16="http://schemas.microsoft.com/office/drawing/2014/main" id="{E0B2BF51-F3F2-2725-85C2-A8C5BFACD8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97" r="42820"/>
          <a:stretch/>
        </p:blipFill>
        <p:spPr bwMode="auto">
          <a:xfrm>
            <a:off x="1289191" y="1781176"/>
            <a:ext cx="3352800" cy="5591176"/>
          </a:xfrm>
          <a:prstGeom prst="rect">
            <a:avLst/>
          </a:prstGeom>
        </p:spPr>
        <p:style>
          <a:lnRef idx="2">
            <a:schemeClr val="dk1"/>
          </a:lnRef>
          <a:fillRef idx="1">
            <a:schemeClr val="lt1"/>
          </a:fillRef>
          <a:effectRef idx="0">
            <a:schemeClr val="dk1"/>
          </a:effectRef>
          <a:fontRef idx="minor">
            <a:schemeClr val="dk1"/>
          </a:fontRef>
        </p:style>
      </p:pic>
      <p:sp>
        <p:nvSpPr>
          <p:cNvPr id="5" name="Rechthoekige toelichting 24">
            <a:extLst>
              <a:ext uri="{FF2B5EF4-FFF2-40B4-BE49-F238E27FC236}">
                <a16:creationId xmlns:a16="http://schemas.microsoft.com/office/drawing/2014/main" id="{3DB84480-B9B4-63DB-6F6D-5609CB557E1D}"/>
              </a:ext>
            </a:extLst>
          </p:cNvPr>
          <p:cNvSpPr/>
          <p:nvPr/>
        </p:nvSpPr>
        <p:spPr>
          <a:xfrm>
            <a:off x="5567680" y="1920388"/>
            <a:ext cx="5645150" cy="746143"/>
          </a:xfrm>
          <a:prstGeom prst="wedgeRectCallout">
            <a:avLst>
              <a:gd name="adj1" fmla="val -86765"/>
              <a:gd name="adj2" fmla="val 122634"/>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3600" dirty="0">
                <a:latin typeface="Barlow Condensed" panose="00000506000000000000" pitchFamily="2" charset="0"/>
              </a:rPr>
              <a:t>geïntegreerd stopcontact</a:t>
            </a:r>
          </a:p>
        </p:txBody>
      </p:sp>
      <p:sp>
        <p:nvSpPr>
          <p:cNvPr id="6" name="Rechthoekige toelichting 24">
            <a:extLst>
              <a:ext uri="{FF2B5EF4-FFF2-40B4-BE49-F238E27FC236}">
                <a16:creationId xmlns:a16="http://schemas.microsoft.com/office/drawing/2014/main" id="{D7FC60B8-99D7-0384-7784-8F5EE9AEEA20}"/>
              </a:ext>
            </a:extLst>
          </p:cNvPr>
          <p:cNvSpPr/>
          <p:nvPr/>
        </p:nvSpPr>
        <p:spPr>
          <a:xfrm>
            <a:off x="5567680" y="3720966"/>
            <a:ext cx="5645150" cy="746143"/>
          </a:xfrm>
          <a:prstGeom prst="wedgeRectCallout">
            <a:avLst>
              <a:gd name="adj1" fmla="val -83165"/>
              <a:gd name="adj2" fmla="val 15440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3600" dirty="0">
                <a:latin typeface="Barlow Condensed" panose="00000506000000000000" pitchFamily="2" charset="0"/>
              </a:rPr>
              <a:t>geïntegreerd </a:t>
            </a:r>
            <a:r>
              <a:rPr lang="nl-BE" sz="3600" dirty="0" err="1">
                <a:latin typeface="Barlow Condensed" panose="00000506000000000000" pitchFamily="2" charset="0"/>
              </a:rPr>
              <a:t>WiFi</a:t>
            </a:r>
            <a:r>
              <a:rPr lang="nl-BE" sz="3600" dirty="0">
                <a:latin typeface="Barlow Condensed" panose="00000506000000000000" pitchFamily="2" charset="0"/>
              </a:rPr>
              <a:t> access point</a:t>
            </a:r>
          </a:p>
        </p:txBody>
      </p:sp>
      <p:sp>
        <p:nvSpPr>
          <p:cNvPr id="7" name="Rechthoekige toelichting 24">
            <a:extLst>
              <a:ext uri="{FF2B5EF4-FFF2-40B4-BE49-F238E27FC236}">
                <a16:creationId xmlns:a16="http://schemas.microsoft.com/office/drawing/2014/main" id="{AE78EC37-3FB4-DD27-A67D-F6FC41A48A6D}"/>
              </a:ext>
            </a:extLst>
          </p:cNvPr>
          <p:cNvSpPr/>
          <p:nvPr/>
        </p:nvSpPr>
        <p:spPr>
          <a:xfrm>
            <a:off x="5567680" y="5736033"/>
            <a:ext cx="5645150" cy="746143"/>
          </a:xfrm>
          <a:prstGeom prst="wedgeRectCallout">
            <a:avLst>
              <a:gd name="adj1" fmla="val -87164"/>
              <a:gd name="adj2" fmla="val -5968"/>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3600" dirty="0">
                <a:latin typeface="Barlow Condensed" panose="00000506000000000000" pitchFamily="2" charset="0"/>
              </a:rPr>
              <a:t>geïntegreerde switch</a:t>
            </a:r>
          </a:p>
        </p:txBody>
      </p:sp>
    </p:spTree>
    <p:extLst>
      <p:ext uri="{BB962C8B-B14F-4D97-AF65-F5344CB8AC3E}">
        <p14:creationId xmlns:p14="http://schemas.microsoft.com/office/powerpoint/2010/main" val="66468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1CFC-AE00-E86F-1DB5-35FBF4D50934}"/>
              </a:ext>
            </a:extLst>
          </p:cNvPr>
          <p:cNvSpPr>
            <a:spLocks noGrp="1"/>
          </p:cNvSpPr>
          <p:nvPr>
            <p:ph type="title"/>
          </p:nvPr>
        </p:nvSpPr>
        <p:spPr/>
        <p:txBody>
          <a:bodyPr/>
          <a:lstStyle/>
          <a:p>
            <a:r>
              <a:rPr lang="en-US" dirty="0" err="1"/>
              <a:t>Wifi</a:t>
            </a:r>
            <a:endParaRPr lang="LID4096" dirty="0"/>
          </a:p>
        </p:txBody>
      </p:sp>
      <p:pic>
        <p:nvPicPr>
          <p:cNvPr id="4" name="Picture 2" descr="File:WiFi Logo.svg - Wikimedia Commons">
            <a:extLst>
              <a:ext uri="{FF2B5EF4-FFF2-40B4-BE49-F238E27FC236}">
                <a16:creationId xmlns:a16="http://schemas.microsoft.com/office/drawing/2014/main" id="{D5B9C29D-331D-AC63-612F-256FDBCC8F3D}"/>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7751" r="11584"/>
          <a:stretch/>
        </p:blipFill>
        <p:spPr bwMode="auto">
          <a:xfrm>
            <a:off x="2576512" y="844033"/>
            <a:ext cx="7038976" cy="5169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06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 14">
            <a:extLst>
              <a:ext uri="{FF2B5EF4-FFF2-40B4-BE49-F238E27FC236}">
                <a16:creationId xmlns:a16="http://schemas.microsoft.com/office/drawing/2014/main" id="{AA1C2F54-70B4-4283-3BE5-FF923CBDBA4C}"/>
              </a:ext>
            </a:extLst>
          </p:cNvPr>
          <p:cNvGraphicFramePr>
            <a:graphicFrameLocks noGrp="1"/>
          </p:cNvGraphicFramePr>
          <p:nvPr>
            <p:extLst>
              <p:ext uri="{D42A27DB-BD31-4B8C-83A1-F6EECF244321}">
                <p14:modId xmlns:p14="http://schemas.microsoft.com/office/powerpoint/2010/main" val="342367904"/>
              </p:ext>
            </p:extLst>
          </p:nvPr>
        </p:nvGraphicFramePr>
        <p:xfrm>
          <a:off x="274282" y="575883"/>
          <a:ext cx="4907318" cy="5375242"/>
        </p:xfrm>
        <a:graphic>
          <a:graphicData uri="http://schemas.openxmlformats.org/drawingml/2006/table">
            <a:tbl>
              <a:tblPr firstRow="1" bandRow="1">
                <a:tableStyleId>{C4B1156A-380E-4F78-BDF5-A606A8083BF9}</a:tableStyleId>
              </a:tblPr>
              <a:tblGrid>
                <a:gridCol w="1488362">
                  <a:extLst>
                    <a:ext uri="{9D8B030D-6E8A-4147-A177-3AD203B41FA5}">
                      <a16:colId xmlns:a16="http://schemas.microsoft.com/office/drawing/2014/main" val="20000"/>
                    </a:ext>
                  </a:extLst>
                </a:gridCol>
                <a:gridCol w="2216357">
                  <a:extLst>
                    <a:ext uri="{9D8B030D-6E8A-4147-A177-3AD203B41FA5}">
                      <a16:colId xmlns:a16="http://schemas.microsoft.com/office/drawing/2014/main" val="20001"/>
                    </a:ext>
                  </a:extLst>
                </a:gridCol>
                <a:gridCol w="1202599">
                  <a:extLst>
                    <a:ext uri="{9D8B030D-6E8A-4147-A177-3AD203B41FA5}">
                      <a16:colId xmlns:a16="http://schemas.microsoft.com/office/drawing/2014/main" val="20002"/>
                    </a:ext>
                  </a:extLst>
                </a:gridCol>
              </a:tblGrid>
              <a:tr h="650326">
                <a:tc>
                  <a:txBody>
                    <a:bodyPr/>
                    <a:lstStyle/>
                    <a:p>
                      <a:r>
                        <a:rPr lang="nl-BE" sz="2400" b="0" dirty="0">
                          <a:solidFill>
                            <a:schemeClr val="tx1"/>
                          </a:solidFill>
                        </a:rPr>
                        <a:t>802.11</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2 </a:t>
                      </a:r>
                      <a:r>
                        <a:rPr lang="nl-BE" sz="2400" b="0" dirty="0" err="1">
                          <a:solidFill>
                            <a:schemeClr val="tx1"/>
                          </a:solidFill>
                        </a:rPr>
                        <a:t>Mbit</a:t>
                      </a:r>
                      <a:r>
                        <a:rPr lang="nl-BE" sz="2400" b="0" dirty="0">
                          <a:solidFill>
                            <a:schemeClr val="tx1"/>
                          </a:solidFill>
                        </a:rPr>
                        <a:t>/s</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1997</a:t>
                      </a:r>
                      <a:endParaRPr lang="nl-BE" sz="2400" b="0" dirty="0">
                        <a:solidFill>
                          <a:schemeClr val="tx1"/>
                        </a:solidFill>
                        <a:latin typeface="Barlow Condensed" panose="00000506000000000000" pitchFamily="2" charset="0"/>
                      </a:endParaRPr>
                    </a:p>
                  </a:txBody>
                  <a:tcPr anchor="ctr"/>
                </a:tc>
                <a:extLst>
                  <a:ext uri="{0D108BD9-81ED-4DB2-BD59-A6C34878D82A}">
                    <a16:rowId xmlns:a16="http://schemas.microsoft.com/office/drawing/2014/main" val="10000"/>
                  </a:ext>
                </a:extLst>
              </a:tr>
              <a:tr h="650326">
                <a:tc>
                  <a:txBody>
                    <a:bodyPr/>
                    <a:lstStyle/>
                    <a:p>
                      <a:r>
                        <a:rPr lang="nl-BE" sz="2400" b="0" dirty="0">
                          <a:solidFill>
                            <a:schemeClr val="tx1"/>
                          </a:solidFill>
                        </a:rPr>
                        <a:t>802.11b</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11 </a:t>
                      </a:r>
                      <a:r>
                        <a:rPr lang="nl-BE" sz="2400" b="0" dirty="0" err="1">
                          <a:solidFill>
                            <a:schemeClr val="tx1"/>
                          </a:solidFill>
                        </a:rPr>
                        <a:t>Mbit</a:t>
                      </a:r>
                      <a:r>
                        <a:rPr lang="nl-BE" sz="2400" b="0" dirty="0">
                          <a:solidFill>
                            <a:schemeClr val="tx1"/>
                          </a:solidFill>
                        </a:rPr>
                        <a:t>/s</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1999</a:t>
                      </a:r>
                      <a:endParaRPr lang="nl-BE" sz="2400" b="0" dirty="0">
                        <a:solidFill>
                          <a:schemeClr val="tx1"/>
                        </a:solidFill>
                        <a:latin typeface="Barlow Condensed" panose="00000506000000000000" pitchFamily="2" charset="0"/>
                      </a:endParaRPr>
                    </a:p>
                  </a:txBody>
                  <a:tcPr anchor="ctr"/>
                </a:tc>
                <a:extLst>
                  <a:ext uri="{0D108BD9-81ED-4DB2-BD59-A6C34878D82A}">
                    <a16:rowId xmlns:a16="http://schemas.microsoft.com/office/drawing/2014/main" val="10001"/>
                  </a:ext>
                </a:extLst>
              </a:tr>
              <a:tr h="650326">
                <a:tc>
                  <a:txBody>
                    <a:bodyPr/>
                    <a:lstStyle/>
                    <a:p>
                      <a:r>
                        <a:rPr lang="nl-BE" sz="2400" b="0" dirty="0">
                          <a:solidFill>
                            <a:schemeClr val="tx1"/>
                          </a:solidFill>
                        </a:rPr>
                        <a:t>802.11a</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54 </a:t>
                      </a:r>
                      <a:r>
                        <a:rPr lang="nl-BE" sz="2400" b="0" dirty="0" err="1">
                          <a:solidFill>
                            <a:schemeClr val="tx1"/>
                          </a:solidFill>
                        </a:rPr>
                        <a:t>Mbit</a:t>
                      </a:r>
                      <a:r>
                        <a:rPr lang="nl-BE" sz="2400" b="0" dirty="0">
                          <a:solidFill>
                            <a:schemeClr val="tx1"/>
                          </a:solidFill>
                        </a:rPr>
                        <a:t>/s</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1999</a:t>
                      </a:r>
                      <a:endParaRPr lang="nl-BE" sz="2400" b="0" dirty="0">
                        <a:solidFill>
                          <a:schemeClr val="tx1"/>
                        </a:solidFill>
                        <a:latin typeface="Barlow Condensed" panose="00000506000000000000" pitchFamily="2" charset="0"/>
                      </a:endParaRPr>
                    </a:p>
                  </a:txBody>
                  <a:tcPr anchor="ctr"/>
                </a:tc>
                <a:extLst>
                  <a:ext uri="{0D108BD9-81ED-4DB2-BD59-A6C34878D82A}">
                    <a16:rowId xmlns:a16="http://schemas.microsoft.com/office/drawing/2014/main" val="10002"/>
                  </a:ext>
                </a:extLst>
              </a:tr>
              <a:tr h="650326">
                <a:tc>
                  <a:txBody>
                    <a:bodyPr/>
                    <a:lstStyle/>
                    <a:p>
                      <a:r>
                        <a:rPr lang="nl-BE" sz="2400" b="0" dirty="0">
                          <a:solidFill>
                            <a:schemeClr val="tx1"/>
                          </a:solidFill>
                        </a:rPr>
                        <a:t>802.11g</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54 </a:t>
                      </a:r>
                      <a:r>
                        <a:rPr lang="nl-BE" sz="2400" b="0" dirty="0" err="1">
                          <a:solidFill>
                            <a:schemeClr val="tx1"/>
                          </a:solidFill>
                        </a:rPr>
                        <a:t>Mbit</a:t>
                      </a:r>
                      <a:r>
                        <a:rPr lang="nl-BE" sz="2400" b="0" dirty="0">
                          <a:solidFill>
                            <a:schemeClr val="tx1"/>
                          </a:solidFill>
                        </a:rPr>
                        <a:t>/s</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2003</a:t>
                      </a:r>
                      <a:endParaRPr lang="nl-BE" sz="2400" b="0" dirty="0">
                        <a:solidFill>
                          <a:schemeClr val="tx1"/>
                        </a:solidFill>
                        <a:latin typeface="Barlow Condensed" panose="00000506000000000000" pitchFamily="2" charset="0"/>
                      </a:endParaRPr>
                    </a:p>
                  </a:txBody>
                  <a:tcPr anchor="ctr"/>
                </a:tc>
                <a:extLst>
                  <a:ext uri="{0D108BD9-81ED-4DB2-BD59-A6C34878D82A}">
                    <a16:rowId xmlns:a16="http://schemas.microsoft.com/office/drawing/2014/main" val="10003"/>
                  </a:ext>
                </a:extLst>
              </a:tr>
              <a:tr h="650326">
                <a:tc>
                  <a:txBody>
                    <a:bodyPr/>
                    <a:lstStyle/>
                    <a:p>
                      <a:r>
                        <a:rPr lang="nl-BE" sz="2400" b="0" dirty="0">
                          <a:solidFill>
                            <a:schemeClr val="tx1"/>
                          </a:solidFill>
                        </a:rPr>
                        <a:t>802.11n</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300 </a:t>
                      </a:r>
                      <a:r>
                        <a:rPr lang="nl-BE" sz="2400" b="0" dirty="0" err="1">
                          <a:solidFill>
                            <a:schemeClr val="tx1"/>
                          </a:solidFill>
                        </a:rPr>
                        <a:t>Mbit</a:t>
                      </a:r>
                      <a:r>
                        <a:rPr lang="nl-BE" sz="2400" b="0" dirty="0">
                          <a:solidFill>
                            <a:schemeClr val="tx1"/>
                          </a:solidFill>
                        </a:rPr>
                        <a:t>/s</a:t>
                      </a:r>
                    </a:p>
                    <a:p>
                      <a:r>
                        <a:rPr lang="nl-BE" sz="2400" b="0" dirty="0">
                          <a:solidFill>
                            <a:schemeClr val="tx1"/>
                          </a:solidFill>
                        </a:rPr>
                        <a:t>600</a:t>
                      </a:r>
                      <a:r>
                        <a:rPr lang="nl-BE" sz="2400" b="0" baseline="0" dirty="0">
                          <a:solidFill>
                            <a:schemeClr val="tx1"/>
                          </a:solidFill>
                        </a:rPr>
                        <a:t> </a:t>
                      </a:r>
                      <a:r>
                        <a:rPr lang="nl-BE" sz="2400" b="0" baseline="0" dirty="0" err="1">
                          <a:solidFill>
                            <a:schemeClr val="tx1"/>
                          </a:solidFill>
                        </a:rPr>
                        <a:t>Mbit</a:t>
                      </a:r>
                      <a:r>
                        <a:rPr lang="nl-BE" sz="2400" b="0" baseline="0" dirty="0">
                          <a:solidFill>
                            <a:schemeClr val="tx1"/>
                          </a:solidFill>
                        </a:rPr>
                        <a:t>/s</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2009</a:t>
                      </a:r>
                      <a:endParaRPr lang="nl-BE" sz="2400" b="0" dirty="0">
                        <a:solidFill>
                          <a:schemeClr val="tx1"/>
                        </a:solidFill>
                        <a:latin typeface="Barlow Condensed" panose="00000506000000000000" pitchFamily="2" charset="0"/>
                      </a:endParaRPr>
                    </a:p>
                  </a:txBody>
                  <a:tcPr anchor="ctr"/>
                </a:tc>
                <a:extLst>
                  <a:ext uri="{0D108BD9-81ED-4DB2-BD59-A6C34878D82A}">
                    <a16:rowId xmlns:a16="http://schemas.microsoft.com/office/drawing/2014/main" val="10005"/>
                  </a:ext>
                </a:extLst>
              </a:tr>
              <a:tr h="650326">
                <a:tc>
                  <a:txBody>
                    <a:bodyPr/>
                    <a:lstStyle/>
                    <a:p>
                      <a:r>
                        <a:rPr lang="nl-BE" sz="2400" b="0" dirty="0">
                          <a:solidFill>
                            <a:schemeClr val="tx1"/>
                          </a:solidFill>
                        </a:rPr>
                        <a:t>802.11ac</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&gt; 1 </a:t>
                      </a:r>
                      <a:r>
                        <a:rPr lang="nl-BE" sz="2400" b="0" dirty="0" err="1">
                          <a:solidFill>
                            <a:schemeClr val="tx1"/>
                          </a:solidFill>
                        </a:rPr>
                        <a:t>Gbit</a:t>
                      </a:r>
                      <a:r>
                        <a:rPr lang="nl-BE" sz="2400" b="0" dirty="0">
                          <a:solidFill>
                            <a:schemeClr val="tx1"/>
                          </a:solidFill>
                        </a:rPr>
                        <a:t>/s</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2013</a:t>
                      </a:r>
                      <a:endParaRPr lang="nl-BE" sz="2400" b="0" dirty="0">
                        <a:solidFill>
                          <a:schemeClr val="tx1"/>
                        </a:solidFill>
                        <a:latin typeface="Barlow Condensed" panose="00000506000000000000" pitchFamily="2" charset="0"/>
                      </a:endParaRPr>
                    </a:p>
                  </a:txBody>
                  <a:tcPr anchor="ctr"/>
                </a:tc>
                <a:extLst>
                  <a:ext uri="{0D108BD9-81ED-4DB2-BD59-A6C34878D82A}">
                    <a16:rowId xmlns:a16="http://schemas.microsoft.com/office/drawing/2014/main" val="10006"/>
                  </a:ext>
                </a:extLst>
              </a:tr>
              <a:tr h="650326">
                <a:tc>
                  <a:txBody>
                    <a:bodyPr/>
                    <a:lstStyle/>
                    <a:p>
                      <a:r>
                        <a:rPr lang="nl-BE" sz="2400" b="0" dirty="0">
                          <a:solidFill>
                            <a:schemeClr val="tx1"/>
                          </a:solidFill>
                        </a:rPr>
                        <a:t>802.11ax</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tot 7 </a:t>
                      </a:r>
                      <a:r>
                        <a:rPr lang="nl-BE" sz="2400" b="0" dirty="0" err="1">
                          <a:solidFill>
                            <a:schemeClr val="tx1"/>
                          </a:solidFill>
                        </a:rPr>
                        <a:t>Gbit</a:t>
                      </a:r>
                      <a:r>
                        <a:rPr lang="nl-BE" sz="2400" b="0" dirty="0">
                          <a:solidFill>
                            <a:schemeClr val="tx1"/>
                          </a:solidFill>
                        </a:rPr>
                        <a:t>/s</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2018</a:t>
                      </a:r>
                      <a:endParaRPr lang="nl-BE" sz="2400" b="0" dirty="0">
                        <a:solidFill>
                          <a:schemeClr val="tx1"/>
                        </a:solidFill>
                        <a:latin typeface="Barlow Condensed" panose="00000506000000000000" pitchFamily="2" charset="0"/>
                      </a:endParaRPr>
                    </a:p>
                  </a:txBody>
                  <a:tcPr anchor="ctr"/>
                </a:tc>
                <a:extLst>
                  <a:ext uri="{0D108BD9-81ED-4DB2-BD59-A6C34878D82A}">
                    <a16:rowId xmlns:a16="http://schemas.microsoft.com/office/drawing/2014/main" val="3305981568"/>
                  </a:ext>
                </a:extLst>
              </a:tr>
              <a:tr h="650326">
                <a:tc>
                  <a:txBody>
                    <a:bodyPr/>
                    <a:lstStyle/>
                    <a:p>
                      <a:r>
                        <a:rPr lang="nl-BE" sz="2400" b="0" dirty="0">
                          <a:solidFill>
                            <a:schemeClr val="tx1"/>
                          </a:solidFill>
                        </a:rPr>
                        <a:t>802.11be</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tot 30 </a:t>
                      </a:r>
                      <a:r>
                        <a:rPr lang="nl-BE" sz="2400" b="0" dirty="0" err="1">
                          <a:solidFill>
                            <a:schemeClr val="tx1"/>
                          </a:solidFill>
                        </a:rPr>
                        <a:t>Gbit</a:t>
                      </a:r>
                      <a:r>
                        <a:rPr lang="nl-BE" sz="2400" b="0" dirty="0">
                          <a:solidFill>
                            <a:schemeClr val="tx1"/>
                          </a:solidFill>
                        </a:rPr>
                        <a:t>/s</a:t>
                      </a:r>
                      <a:endParaRPr lang="nl-BE" sz="2400" b="0" dirty="0">
                        <a:solidFill>
                          <a:schemeClr val="tx1"/>
                        </a:solidFill>
                        <a:latin typeface="Barlow Condensed" panose="00000506000000000000" pitchFamily="2" charset="0"/>
                      </a:endParaRPr>
                    </a:p>
                  </a:txBody>
                  <a:tcPr anchor="ctr"/>
                </a:tc>
                <a:tc>
                  <a:txBody>
                    <a:bodyPr/>
                    <a:lstStyle/>
                    <a:p>
                      <a:r>
                        <a:rPr lang="nl-BE" sz="2400" b="0" dirty="0">
                          <a:solidFill>
                            <a:schemeClr val="tx1"/>
                          </a:solidFill>
                        </a:rPr>
                        <a:t>2024</a:t>
                      </a:r>
                      <a:endParaRPr lang="nl-BE" sz="2400" b="0" dirty="0">
                        <a:solidFill>
                          <a:schemeClr val="tx1"/>
                        </a:solidFill>
                        <a:latin typeface="Barlow Condensed" panose="00000506000000000000" pitchFamily="2" charset="0"/>
                      </a:endParaRPr>
                    </a:p>
                  </a:txBody>
                  <a:tcPr anchor="ctr"/>
                </a:tc>
                <a:extLst>
                  <a:ext uri="{0D108BD9-81ED-4DB2-BD59-A6C34878D82A}">
                    <a16:rowId xmlns:a16="http://schemas.microsoft.com/office/drawing/2014/main" val="3511223666"/>
                  </a:ext>
                </a:extLst>
              </a:tr>
            </a:tbl>
          </a:graphicData>
        </a:graphic>
      </p:graphicFrame>
      <p:pic>
        <p:nvPicPr>
          <p:cNvPr id="5" name="Picture 2" descr="File:WiFi Logo.svg - Wikimedia Commons">
            <a:extLst>
              <a:ext uri="{FF2B5EF4-FFF2-40B4-BE49-F238E27FC236}">
                <a16:creationId xmlns:a16="http://schemas.microsoft.com/office/drawing/2014/main" id="{64C7581F-604A-8BA2-6EC9-BB0CC256DA12}"/>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7751" r="11584"/>
          <a:stretch/>
        </p:blipFill>
        <p:spPr bwMode="auto">
          <a:xfrm>
            <a:off x="7409671" y="1695807"/>
            <a:ext cx="4508047" cy="3311036"/>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16">
            <a:extLst>
              <a:ext uri="{FF2B5EF4-FFF2-40B4-BE49-F238E27FC236}">
                <a16:creationId xmlns:a16="http://schemas.microsoft.com/office/drawing/2014/main" id="{44E86AFB-43A2-701F-F13A-A1494EA3FBE5}"/>
              </a:ext>
            </a:extLst>
          </p:cNvPr>
          <p:cNvSpPr txBox="1"/>
          <p:nvPr/>
        </p:nvSpPr>
        <p:spPr>
          <a:xfrm>
            <a:off x="5256563" y="4628984"/>
            <a:ext cx="2883606" cy="707886"/>
          </a:xfrm>
          <a:prstGeom prst="rect">
            <a:avLst/>
          </a:prstGeom>
          <a:noFill/>
        </p:spPr>
        <p:txBody>
          <a:bodyPr wrap="square" rtlCol="0">
            <a:spAutoFit/>
          </a:bodyPr>
          <a:lstStyle/>
          <a:p>
            <a:r>
              <a:rPr lang="nl-BE" sz="4000" dirty="0" err="1">
                <a:latin typeface="Barlow Condensed" panose="00000506000000000000" pitchFamily="2" charset="0"/>
              </a:rPr>
              <a:t>WiFi</a:t>
            </a:r>
            <a:r>
              <a:rPr lang="nl-BE" sz="4000" dirty="0">
                <a:latin typeface="Barlow Condensed" panose="00000506000000000000" pitchFamily="2" charset="0"/>
              </a:rPr>
              <a:t> 6</a:t>
            </a:r>
          </a:p>
        </p:txBody>
      </p:sp>
      <p:sp>
        <p:nvSpPr>
          <p:cNvPr id="7" name="Tekstvak 17">
            <a:extLst>
              <a:ext uri="{FF2B5EF4-FFF2-40B4-BE49-F238E27FC236}">
                <a16:creationId xmlns:a16="http://schemas.microsoft.com/office/drawing/2014/main" id="{3767BB3E-5F5C-75AA-2F07-8B0D71210D5C}"/>
              </a:ext>
            </a:extLst>
          </p:cNvPr>
          <p:cNvSpPr txBox="1"/>
          <p:nvPr/>
        </p:nvSpPr>
        <p:spPr>
          <a:xfrm>
            <a:off x="5256563" y="5312527"/>
            <a:ext cx="2883606" cy="707886"/>
          </a:xfrm>
          <a:prstGeom prst="rect">
            <a:avLst/>
          </a:prstGeom>
          <a:noFill/>
        </p:spPr>
        <p:txBody>
          <a:bodyPr wrap="square" rtlCol="0">
            <a:spAutoFit/>
          </a:bodyPr>
          <a:lstStyle/>
          <a:p>
            <a:r>
              <a:rPr lang="nl-BE" sz="4000" dirty="0" err="1">
                <a:latin typeface="Barlow Condensed" panose="00000506000000000000" pitchFamily="2" charset="0"/>
              </a:rPr>
              <a:t>WiFi</a:t>
            </a:r>
            <a:r>
              <a:rPr lang="nl-BE" sz="4000" dirty="0">
                <a:latin typeface="Barlow Condensed" panose="00000506000000000000" pitchFamily="2" charset="0"/>
              </a:rPr>
              <a:t> 7</a:t>
            </a:r>
          </a:p>
        </p:txBody>
      </p:sp>
      <p:sp>
        <p:nvSpPr>
          <p:cNvPr id="8" name="Tekstvak 18">
            <a:extLst>
              <a:ext uri="{FF2B5EF4-FFF2-40B4-BE49-F238E27FC236}">
                <a16:creationId xmlns:a16="http://schemas.microsoft.com/office/drawing/2014/main" id="{7F706237-8D5F-D839-C75C-5776AB51C586}"/>
              </a:ext>
            </a:extLst>
          </p:cNvPr>
          <p:cNvSpPr txBox="1"/>
          <p:nvPr/>
        </p:nvSpPr>
        <p:spPr>
          <a:xfrm>
            <a:off x="5256563" y="3993273"/>
            <a:ext cx="2883606" cy="707886"/>
          </a:xfrm>
          <a:prstGeom prst="rect">
            <a:avLst/>
          </a:prstGeom>
          <a:noFill/>
        </p:spPr>
        <p:txBody>
          <a:bodyPr wrap="square" rtlCol="0">
            <a:spAutoFit/>
          </a:bodyPr>
          <a:lstStyle/>
          <a:p>
            <a:r>
              <a:rPr lang="nl-BE" sz="4000" dirty="0" err="1">
                <a:latin typeface="Barlow Condensed" panose="00000506000000000000" pitchFamily="2" charset="0"/>
              </a:rPr>
              <a:t>WiFi</a:t>
            </a:r>
            <a:r>
              <a:rPr lang="nl-BE" sz="4000" dirty="0">
                <a:latin typeface="Barlow Condensed" panose="00000506000000000000" pitchFamily="2" charset="0"/>
              </a:rPr>
              <a:t> 5</a:t>
            </a:r>
          </a:p>
        </p:txBody>
      </p:sp>
      <p:sp>
        <p:nvSpPr>
          <p:cNvPr id="9" name="Tekstvak 19">
            <a:extLst>
              <a:ext uri="{FF2B5EF4-FFF2-40B4-BE49-F238E27FC236}">
                <a16:creationId xmlns:a16="http://schemas.microsoft.com/office/drawing/2014/main" id="{7EE7D8F6-7F53-FCD7-4810-D2EE2F1C5A8D}"/>
              </a:ext>
            </a:extLst>
          </p:cNvPr>
          <p:cNvSpPr txBox="1"/>
          <p:nvPr/>
        </p:nvSpPr>
        <p:spPr>
          <a:xfrm>
            <a:off x="5256563" y="3240442"/>
            <a:ext cx="2883606" cy="707886"/>
          </a:xfrm>
          <a:prstGeom prst="rect">
            <a:avLst/>
          </a:prstGeom>
          <a:noFill/>
        </p:spPr>
        <p:txBody>
          <a:bodyPr wrap="square" rtlCol="0">
            <a:spAutoFit/>
          </a:bodyPr>
          <a:lstStyle/>
          <a:p>
            <a:r>
              <a:rPr lang="nl-BE" sz="4000" dirty="0" err="1">
                <a:latin typeface="Barlow Condensed" panose="00000506000000000000" pitchFamily="2" charset="0"/>
              </a:rPr>
              <a:t>WiFi</a:t>
            </a:r>
            <a:r>
              <a:rPr lang="nl-BE" sz="4000" dirty="0">
                <a:latin typeface="Barlow Condensed" panose="00000506000000000000" pitchFamily="2" charset="0"/>
              </a:rPr>
              <a:t> 4</a:t>
            </a:r>
          </a:p>
        </p:txBody>
      </p:sp>
      <p:sp>
        <p:nvSpPr>
          <p:cNvPr id="10" name="Tekstvak 20">
            <a:extLst>
              <a:ext uri="{FF2B5EF4-FFF2-40B4-BE49-F238E27FC236}">
                <a16:creationId xmlns:a16="http://schemas.microsoft.com/office/drawing/2014/main" id="{3109D2E8-1F2E-C363-C86C-752D5262CC6C}"/>
              </a:ext>
            </a:extLst>
          </p:cNvPr>
          <p:cNvSpPr txBox="1"/>
          <p:nvPr/>
        </p:nvSpPr>
        <p:spPr>
          <a:xfrm>
            <a:off x="5256563" y="2543766"/>
            <a:ext cx="2883606" cy="707886"/>
          </a:xfrm>
          <a:prstGeom prst="rect">
            <a:avLst/>
          </a:prstGeom>
          <a:noFill/>
        </p:spPr>
        <p:txBody>
          <a:bodyPr wrap="square" rtlCol="0">
            <a:spAutoFit/>
          </a:bodyPr>
          <a:lstStyle/>
          <a:p>
            <a:r>
              <a:rPr lang="nl-BE" sz="4000" dirty="0" err="1">
                <a:latin typeface="Barlow Condensed" panose="00000506000000000000" pitchFamily="2" charset="0"/>
              </a:rPr>
              <a:t>WiFi</a:t>
            </a:r>
            <a:r>
              <a:rPr lang="nl-BE" sz="4000" dirty="0">
                <a:latin typeface="Barlow Condensed" panose="00000506000000000000" pitchFamily="2" charset="0"/>
              </a:rPr>
              <a:t> 3</a:t>
            </a:r>
          </a:p>
        </p:txBody>
      </p:sp>
      <p:sp>
        <p:nvSpPr>
          <p:cNvPr id="11" name="Tekstvak 21">
            <a:extLst>
              <a:ext uri="{FF2B5EF4-FFF2-40B4-BE49-F238E27FC236}">
                <a16:creationId xmlns:a16="http://schemas.microsoft.com/office/drawing/2014/main" id="{B87165E4-1B01-5C91-7D25-A49FB1F05F92}"/>
              </a:ext>
            </a:extLst>
          </p:cNvPr>
          <p:cNvSpPr txBox="1"/>
          <p:nvPr/>
        </p:nvSpPr>
        <p:spPr>
          <a:xfrm>
            <a:off x="5256563" y="1895675"/>
            <a:ext cx="2883606" cy="707886"/>
          </a:xfrm>
          <a:prstGeom prst="rect">
            <a:avLst/>
          </a:prstGeom>
          <a:noFill/>
        </p:spPr>
        <p:txBody>
          <a:bodyPr wrap="square" rtlCol="0">
            <a:spAutoFit/>
          </a:bodyPr>
          <a:lstStyle/>
          <a:p>
            <a:r>
              <a:rPr lang="nl-BE" sz="4000" dirty="0" err="1">
                <a:latin typeface="Barlow Condensed" panose="00000506000000000000" pitchFamily="2" charset="0"/>
              </a:rPr>
              <a:t>WiFi</a:t>
            </a:r>
            <a:r>
              <a:rPr lang="nl-BE" sz="4000" dirty="0">
                <a:latin typeface="Barlow Condensed" panose="00000506000000000000" pitchFamily="2" charset="0"/>
              </a:rPr>
              <a:t> 2</a:t>
            </a:r>
          </a:p>
        </p:txBody>
      </p:sp>
      <p:sp>
        <p:nvSpPr>
          <p:cNvPr id="12" name="Tekstvak 22">
            <a:extLst>
              <a:ext uri="{FF2B5EF4-FFF2-40B4-BE49-F238E27FC236}">
                <a16:creationId xmlns:a16="http://schemas.microsoft.com/office/drawing/2014/main" id="{C3FAF495-ABD3-9C11-9537-733EE2D735CC}"/>
              </a:ext>
            </a:extLst>
          </p:cNvPr>
          <p:cNvSpPr txBox="1"/>
          <p:nvPr/>
        </p:nvSpPr>
        <p:spPr>
          <a:xfrm>
            <a:off x="5256563" y="1241333"/>
            <a:ext cx="2883606" cy="707886"/>
          </a:xfrm>
          <a:prstGeom prst="rect">
            <a:avLst/>
          </a:prstGeom>
          <a:noFill/>
        </p:spPr>
        <p:txBody>
          <a:bodyPr wrap="square" rtlCol="0">
            <a:spAutoFit/>
          </a:bodyPr>
          <a:lstStyle/>
          <a:p>
            <a:r>
              <a:rPr lang="nl-BE" sz="4000" dirty="0" err="1">
                <a:latin typeface="Barlow Condensed" panose="00000506000000000000" pitchFamily="2" charset="0"/>
              </a:rPr>
              <a:t>WiFi</a:t>
            </a:r>
            <a:r>
              <a:rPr lang="nl-BE" sz="4000" dirty="0">
                <a:latin typeface="Barlow Condensed" panose="00000506000000000000" pitchFamily="2" charset="0"/>
              </a:rPr>
              <a:t> 1</a:t>
            </a:r>
          </a:p>
        </p:txBody>
      </p:sp>
    </p:spTree>
    <p:extLst>
      <p:ext uri="{BB962C8B-B14F-4D97-AF65-F5344CB8AC3E}">
        <p14:creationId xmlns:p14="http://schemas.microsoft.com/office/powerpoint/2010/main" val="225586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997B-7838-3EAD-9A96-310DFE419A31}"/>
              </a:ext>
            </a:extLst>
          </p:cNvPr>
          <p:cNvSpPr>
            <a:spLocks noGrp="1"/>
          </p:cNvSpPr>
          <p:nvPr>
            <p:ph type="title"/>
          </p:nvPr>
        </p:nvSpPr>
        <p:spPr/>
        <p:txBody>
          <a:bodyPr/>
          <a:lstStyle/>
          <a:p>
            <a:r>
              <a:rPr lang="en-US" dirty="0" err="1"/>
              <a:t>Snelheid</a:t>
            </a:r>
            <a:r>
              <a:rPr lang="en-US" dirty="0"/>
              <a:t> </a:t>
            </a:r>
            <a:r>
              <a:rPr lang="en-US" dirty="0" err="1"/>
              <a:t>WiFi</a:t>
            </a:r>
            <a:r>
              <a:rPr lang="en-US" dirty="0"/>
              <a:t> </a:t>
            </a:r>
            <a:r>
              <a:rPr lang="en-US" dirty="0" err="1"/>
              <a:t>begrensd</a:t>
            </a:r>
            <a:r>
              <a:rPr lang="en-US" dirty="0"/>
              <a:t> door</a:t>
            </a:r>
            <a:endParaRPr lang="LID4096" dirty="0"/>
          </a:p>
        </p:txBody>
      </p:sp>
      <p:sp>
        <p:nvSpPr>
          <p:cNvPr id="3" name="Content Placeholder 2">
            <a:extLst>
              <a:ext uri="{FF2B5EF4-FFF2-40B4-BE49-F238E27FC236}">
                <a16:creationId xmlns:a16="http://schemas.microsoft.com/office/drawing/2014/main" id="{43592BF8-6DEA-944E-D6DE-66ACBB73951F}"/>
              </a:ext>
            </a:extLst>
          </p:cNvPr>
          <p:cNvSpPr>
            <a:spLocks noGrp="1"/>
          </p:cNvSpPr>
          <p:nvPr>
            <p:ph idx="1"/>
          </p:nvPr>
        </p:nvSpPr>
        <p:spPr/>
        <p:txBody>
          <a:bodyPr>
            <a:normAutofit/>
          </a:bodyPr>
          <a:lstStyle/>
          <a:p>
            <a:r>
              <a:rPr lang="en-US" sz="3600" dirty="0" err="1"/>
              <a:t>Afstand</a:t>
            </a:r>
            <a:endParaRPr lang="en-US" sz="3600" dirty="0"/>
          </a:p>
          <a:p>
            <a:r>
              <a:rPr lang="en-US" sz="3600" dirty="0" err="1"/>
              <a:t>Obstakels</a:t>
            </a:r>
            <a:endParaRPr lang="en-US" sz="3600" dirty="0"/>
          </a:p>
          <a:p>
            <a:r>
              <a:rPr lang="en-US" sz="3600" dirty="0" err="1"/>
              <a:t>Interferentie</a:t>
            </a:r>
            <a:endParaRPr lang="en-US" sz="3600" dirty="0"/>
          </a:p>
          <a:p>
            <a:r>
              <a:rPr lang="en-US" sz="3600" dirty="0"/>
              <a:t>Protocol-overhead</a:t>
            </a:r>
            <a:endParaRPr lang="LID4096" sz="3600" dirty="0"/>
          </a:p>
        </p:txBody>
      </p:sp>
    </p:spTree>
    <p:extLst>
      <p:ext uri="{BB962C8B-B14F-4D97-AF65-F5344CB8AC3E}">
        <p14:creationId xmlns:p14="http://schemas.microsoft.com/office/powerpoint/2010/main" val="191590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9F194-65EE-5B56-9DB3-6E85AA070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265A29-EE80-10E0-93C2-ABD1E094BE1F}"/>
              </a:ext>
            </a:extLst>
          </p:cNvPr>
          <p:cNvSpPr>
            <a:spLocks noGrp="1"/>
          </p:cNvSpPr>
          <p:nvPr>
            <p:ph type="title"/>
          </p:nvPr>
        </p:nvSpPr>
        <p:spPr/>
        <p:txBody>
          <a:bodyPr/>
          <a:lstStyle/>
          <a:p>
            <a:r>
              <a:rPr lang="en-US" dirty="0"/>
              <a:t>Laptop</a:t>
            </a:r>
            <a:endParaRPr lang="LID4096" dirty="0"/>
          </a:p>
        </p:txBody>
      </p:sp>
      <p:pic>
        <p:nvPicPr>
          <p:cNvPr id="3" name="Picture 2" descr="ThinkBook 16 Gen 4 (16&quot; Intel) | Portable, powerful, big-screen SMB laptop  | Lenovo Pakistan">
            <a:extLst>
              <a:ext uri="{FF2B5EF4-FFF2-40B4-BE49-F238E27FC236}">
                <a16:creationId xmlns:a16="http://schemas.microsoft.com/office/drawing/2014/main" id="{FC54E5C7-1D74-ADBA-9EB9-092E34AD2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525" y="1204619"/>
            <a:ext cx="6905625" cy="4905376"/>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6">
            <a:extLst>
              <a:ext uri="{FF2B5EF4-FFF2-40B4-BE49-F238E27FC236}">
                <a16:creationId xmlns:a16="http://schemas.microsoft.com/office/drawing/2014/main" id="{009420E9-1749-DEC7-3693-D9DC954ED0AF}"/>
              </a:ext>
            </a:extLst>
          </p:cNvPr>
          <p:cNvSpPr/>
          <p:nvPr/>
        </p:nvSpPr>
        <p:spPr>
          <a:xfrm>
            <a:off x="860126" y="1690688"/>
            <a:ext cx="6074074" cy="9361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000" dirty="0">
                <a:latin typeface="Barlow Condensed" panose="00000506000000000000" pitchFamily="2" charset="0"/>
              </a:rPr>
              <a:t>soms netwerkpoort</a:t>
            </a:r>
          </a:p>
        </p:txBody>
      </p:sp>
      <p:sp>
        <p:nvSpPr>
          <p:cNvPr id="6" name="Rechthoek 7">
            <a:extLst>
              <a:ext uri="{FF2B5EF4-FFF2-40B4-BE49-F238E27FC236}">
                <a16:creationId xmlns:a16="http://schemas.microsoft.com/office/drawing/2014/main" id="{31F54EA8-209C-0C38-2DD8-6B7251C6974A}"/>
              </a:ext>
            </a:extLst>
          </p:cNvPr>
          <p:cNvSpPr/>
          <p:nvPr/>
        </p:nvSpPr>
        <p:spPr>
          <a:xfrm>
            <a:off x="838200" y="2784443"/>
            <a:ext cx="6074074" cy="9361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000" dirty="0">
                <a:latin typeface="Barlow Condensed" panose="00000506000000000000" pitchFamily="2" charset="0"/>
              </a:rPr>
              <a:t>steeds draadloze netwerkmodule</a:t>
            </a:r>
          </a:p>
        </p:txBody>
      </p:sp>
    </p:spTree>
    <p:extLst>
      <p:ext uri="{BB962C8B-B14F-4D97-AF65-F5344CB8AC3E}">
        <p14:creationId xmlns:p14="http://schemas.microsoft.com/office/powerpoint/2010/main" val="23122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F82B-20BA-E515-7439-66140BB65916}"/>
              </a:ext>
            </a:extLst>
          </p:cNvPr>
          <p:cNvSpPr>
            <a:spLocks noGrp="1"/>
          </p:cNvSpPr>
          <p:nvPr>
            <p:ph type="title"/>
          </p:nvPr>
        </p:nvSpPr>
        <p:spPr/>
        <p:txBody>
          <a:bodyPr/>
          <a:lstStyle/>
          <a:p>
            <a:r>
              <a:rPr lang="en-US" dirty="0" err="1"/>
              <a:t>Wifi</a:t>
            </a:r>
            <a:r>
              <a:rPr lang="en-US" dirty="0"/>
              <a:t> - </a:t>
            </a:r>
            <a:r>
              <a:rPr lang="en-US" dirty="0" err="1"/>
              <a:t>Deadspot</a:t>
            </a:r>
            <a:endParaRPr lang="LID4096" dirty="0"/>
          </a:p>
        </p:txBody>
      </p:sp>
      <p:sp>
        <p:nvSpPr>
          <p:cNvPr id="4" name="Rechthoek 11">
            <a:extLst>
              <a:ext uri="{FF2B5EF4-FFF2-40B4-BE49-F238E27FC236}">
                <a16:creationId xmlns:a16="http://schemas.microsoft.com/office/drawing/2014/main" id="{B5A1B832-C1F0-3D1A-5B53-9BDA903CB19A}"/>
              </a:ext>
            </a:extLst>
          </p:cNvPr>
          <p:cNvSpPr/>
          <p:nvPr/>
        </p:nvSpPr>
        <p:spPr>
          <a:xfrm>
            <a:off x="4244504" y="1637805"/>
            <a:ext cx="6120680" cy="43320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nl-BE" sz="2400" dirty="0">
              <a:latin typeface="Trebuchet MS" panose="020B0603020202020204" pitchFamily="34" charset="0"/>
            </a:endParaRPr>
          </a:p>
        </p:txBody>
      </p:sp>
      <p:sp>
        <p:nvSpPr>
          <p:cNvPr id="5" name="Ovaal 12">
            <a:extLst>
              <a:ext uri="{FF2B5EF4-FFF2-40B4-BE49-F238E27FC236}">
                <a16:creationId xmlns:a16="http://schemas.microsoft.com/office/drawing/2014/main" id="{67E3B89A-E892-6881-800F-0586718BCB5F}"/>
              </a:ext>
            </a:extLst>
          </p:cNvPr>
          <p:cNvSpPr/>
          <p:nvPr/>
        </p:nvSpPr>
        <p:spPr>
          <a:xfrm>
            <a:off x="3639046" y="846689"/>
            <a:ext cx="4175627" cy="4030503"/>
          </a:xfrm>
          <a:prstGeom prst="ellipse">
            <a:avLst/>
          </a:prstGeom>
          <a:solidFill>
            <a:srgbClr val="000000">
              <a:alpha val="50196"/>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BE">
              <a:latin typeface="Trebuchet MS" panose="020B0603020202020204" pitchFamily="34" charset="0"/>
            </a:endParaRPr>
          </a:p>
        </p:txBody>
      </p:sp>
      <p:sp>
        <p:nvSpPr>
          <p:cNvPr id="6" name="Ovaal 13">
            <a:extLst>
              <a:ext uri="{FF2B5EF4-FFF2-40B4-BE49-F238E27FC236}">
                <a16:creationId xmlns:a16="http://schemas.microsoft.com/office/drawing/2014/main" id="{B5942894-AD37-8899-A1D4-E6EB2320DF40}"/>
              </a:ext>
            </a:extLst>
          </p:cNvPr>
          <p:cNvSpPr/>
          <p:nvPr/>
        </p:nvSpPr>
        <p:spPr>
          <a:xfrm>
            <a:off x="7016393" y="2560277"/>
            <a:ext cx="4175627" cy="4030503"/>
          </a:xfrm>
          <a:prstGeom prst="ellipse">
            <a:avLst/>
          </a:prstGeom>
          <a:solidFill>
            <a:srgbClr val="000000">
              <a:alpha val="50196"/>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BE">
              <a:latin typeface="Trebuchet MS" panose="020B0603020202020204" pitchFamily="34" charset="0"/>
            </a:endParaRPr>
          </a:p>
        </p:txBody>
      </p:sp>
      <p:sp>
        <p:nvSpPr>
          <p:cNvPr id="7" name="Ovaal 14">
            <a:extLst>
              <a:ext uri="{FF2B5EF4-FFF2-40B4-BE49-F238E27FC236}">
                <a16:creationId xmlns:a16="http://schemas.microsoft.com/office/drawing/2014/main" id="{35C8850F-48CE-0DDA-870E-6B3EDE13F516}"/>
              </a:ext>
            </a:extLst>
          </p:cNvPr>
          <p:cNvSpPr/>
          <p:nvPr/>
        </p:nvSpPr>
        <p:spPr>
          <a:xfrm>
            <a:off x="5648660" y="2789933"/>
            <a:ext cx="144016" cy="1440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latin typeface="Trebuchet MS" panose="020B0603020202020204" pitchFamily="34" charset="0"/>
            </a:endParaRPr>
          </a:p>
        </p:txBody>
      </p:sp>
      <p:sp>
        <p:nvSpPr>
          <p:cNvPr id="8" name="Ovaal 16">
            <a:extLst>
              <a:ext uri="{FF2B5EF4-FFF2-40B4-BE49-F238E27FC236}">
                <a16:creationId xmlns:a16="http://schemas.microsoft.com/office/drawing/2014/main" id="{F8891B86-EA42-AE63-6198-8D3FF2846086}"/>
              </a:ext>
            </a:extLst>
          </p:cNvPr>
          <p:cNvSpPr/>
          <p:nvPr/>
        </p:nvSpPr>
        <p:spPr>
          <a:xfrm>
            <a:off x="9032199" y="4503521"/>
            <a:ext cx="144016" cy="1440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latin typeface="Trebuchet MS" panose="020B0603020202020204" pitchFamily="34" charset="0"/>
            </a:endParaRPr>
          </a:p>
        </p:txBody>
      </p:sp>
      <p:sp>
        <p:nvSpPr>
          <p:cNvPr id="9" name="Afgeronde rechthoek 17">
            <a:extLst>
              <a:ext uri="{FF2B5EF4-FFF2-40B4-BE49-F238E27FC236}">
                <a16:creationId xmlns:a16="http://schemas.microsoft.com/office/drawing/2014/main" id="{2FAA2ABF-43E9-92A9-659A-F4251B770EE8}"/>
              </a:ext>
            </a:extLst>
          </p:cNvPr>
          <p:cNvSpPr/>
          <p:nvPr/>
        </p:nvSpPr>
        <p:spPr>
          <a:xfrm>
            <a:off x="5198610" y="3008391"/>
            <a:ext cx="1044116" cy="558960"/>
          </a:xfrm>
          <a:prstGeom prst="round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nl-BE" sz="2800" dirty="0">
                <a:latin typeface="Barlow Condensed" panose="00000506000000000000" pitchFamily="2" charset="0"/>
              </a:rPr>
              <a:t>WiFi 1</a:t>
            </a:r>
          </a:p>
        </p:txBody>
      </p:sp>
      <p:sp>
        <p:nvSpPr>
          <p:cNvPr id="10" name="Afgeronde rechthoek 19">
            <a:extLst>
              <a:ext uri="{FF2B5EF4-FFF2-40B4-BE49-F238E27FC236}">
                <a16:creationId xmlns:a16="http://schemas.microsoft.com/office/drawing/2014/main" id="{D1DDD01A-8C86-34AC-2383-43BD88147F3E}"/>
              </a:ext>
            </a:extLst>
          </p:cNvPr>
          <p:cNvSpPr/>
          <p:nvPr/>
        </p:nvSpPr>
        <p:spPr>
          <a:xfrm>
            <a:off x="8582149" y="4734149"/>
            <a:ext cx="1044116" cy="558960"/>
          </a:xfrm>
          <a:prstGeom prst="round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nl-BE" sz="2800" dirty="0">
                <a:latin typeface="Barlow Condensed" panose="00000506000000000000" pitchFamily="2" charset="0"/>
              </a:rPr>
              <a:t>WiFi 3</a:t>
            </a:r>
          </a:p>
        </p:txBody>
      </p:sp>
      <p:sp>
        <p:nvSpPr>
          <p:cNvPr id="11" name="Rechthoekige toelichting 7">
            <a:extLst>
              <a:ext uri="{FF2B5EF4-FFF2-40B4-BE49-F238E27FC236}">
                <a16:creationId xmlns:a16="http://schemas.microsoft.com/office/drawing/2014/main" id="{166C505D-6832-04A1-A1D7-D991A43E1B7F}"/>
              </a:ext>
            </a:extLst>
          </p:cNvPr>
          <p:cNvSpPr/>
          <p:nvPr/>
        </p:nvSpPr>
        <p:spPr>
          <a:xfrm>
            <a:off x="2005851" y="5658002"/>
            <a:ext cx="2823633" cy="974535"/>
          </a:xfrm>
          <a:prstGeom prst="wedgeRectCallout">
            <a:avLst>
              <a:gd name="adj1" fmla="val 63138"/>
              <a:gd name="adj2" fmla="val -94461"/>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4800" dirty="0" err="1">
                <a:solidFill>
                  <a:schemeClr val="accent6"/>
                </a:solidFill>
                <a:latin typeface="Barlow Condensed" panose="00000506000000000000" pitchFamily="2" charset="0"/>
              </a:rPr>
              <a:t>deadspot</a:t>
            </a:r>
            <a:endParaRPr lang="nl-BE" sz="4800" dirty="0">
              <a:solidFill>
                <a:schemeClr val="accent6"/>
              </a:solidFill>
              <a:latin typeface="Barlow Condensed" panose="00000506000000000000" pitchFamily="2" charset="0"/>
            </a:endParaRPr>
          </a:p>
        </p:txBody>
      </p:sp>
      <p:sp>
        <p:nvSpPr>
          <p:cNvPr id="12" name="Ovaal 21">
            <a:extLst>
              <a:ext uri="{FF2B5EF4-FFF2-40B4-BE49-F238E27FC236}">
                <a16:creationId xmlns:a16="http://schemas.microsoft.com/office/drawing/2014/main" id="{AFB9F231-4093-1F26-8913-DAB1EAB70F17}"/>
              </a:ext>
            </a:extLst>
          </p:cNvPr>
          <p:cNvSpPr/>
          <p:nvPr/>
        </p:nvSpPr>
        <p:spPr>
          <a:xfrm>
            <a:off x="6513174" y="270625"/>
            <a:ext cx="4175627" cy="4030503"/>
          </a:xfrm>
          <a:prstGeom prst="ellipse">
            <a:avLst/>
          </a:prstGeom>
          <a:solidFill>
            <a:srgbClr val="000000">
              <a:alpha val="50196"/>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BE">
              <a:latin typeface="Trebuchet MS" panose="020B0603020202020204" pitchFamily="34" charset="0"/>
            </a:endParaRPr>
          </a:p>
        </p:txBody>
      </p:sp>
      <p:sp>
        <p:nvSpPr>
          <p:cNvPr id="13" name="Afgeronde rechthoek 18">
            <a:extLst>
              <a:ext uri="{FF2B5EF4-FFF2-40B4-BE49-F238E27FC236}">
                <a16:creationId xmlns:a16="http://schemas.microsoft.com/office/drawing/2014/main" id="{A2E4850D-9EAD-76F0-A28E-D7D23CFA10FC}"/>
              </a:ext>
            </a:extLst>
          </p:cNvPr>
          <p:cNvSpPr/>
          <p:nvPr/>
        </p:nvSpPr>
        <p:spPr>
          <a:xfrm>
            <a:off x="8078930" y="2443591"/>
            <a:ext cx="1044116" cy="558960"/>
          </a:xfrm>
          <a:prstGeom prst="round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nl-BE" sz="2800" dirty="0">
                <a:latin typeface="Barlow Condensed" panose="00000506000000000000" pitchFamily="2" charset="0"/>
              </a:rPr>
              <a:t>WiFi 2</a:t>
            </a:r>
          </a:p>
        </p:txBody>
      </p:sp>
      <p:sp>
        <p:nvSpPr>
          <p:cNvPr id="14" name="Ovaal 15">
            <a:extLst>
              <a:ext uri="{FF2B5EF4-FFF2-40B4-BE49-F238E27FC236}">
                <a16:creationId xmlns:a16="http://schemas.microsoft.com/office/drawing/2014/main" id="{F2453B66-6CBA-BCC2-E8DB-57A1CC860D89}"/>
              </a:ext>
            </a:extLst>
          </p:cNvPr>
          <p:cNvSpPr/>
          <p:nvPr/>
        </p:nvSpPr>
        <p:spPr>
          <a:xfrm>
            <a:off x="8528980" y="2213869"/>
            <a:ext cx="144016" cy="1440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latin typeface="Trebuchet MS" panose="020B0603020202020204" pitchFamily="34" charset="0"/>
            </a:endParaRPr>
          </a:p>
        </p:txBody>
      </p:sp>
    </p:spTree>
    <p:extLst>
      <p:ext uri="{BB962C8B-B14F-4D97-AF65-F5344CB8AC3E}">
        <p14:creationId xmlns:p14="http://schemas.microsoft.com/office/powerpoint/2010/main" val="385910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40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childTnLst>
                                </p:cTn>
                              </p:par>
                            </p:childTnLst>
                          </p:cTn>
                        </p:par>
                        <p:par>
                          <p:cTn id="33" fill="hold">
                            <p:stCondLst>
                              <p:cond delay="5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childTnLst>
                                </p:cTn>
                              </p:par>
                            </p:childTnLst>
                          </p:cTn>
                        </p:par>
                        <p:par>
                          <p:cTn id="37" fill="hold">
                            <p:stCondLst>
                              <p:cond delay="6000"/>
                            </p:stCondLst>
                            <p:childTnLst>
                              <p:par>
                                <p:cTn id="38" presetID="10" presetClass="entr" presetSubtype="0" fill="hold" grpId="0" nodeType="afterEffect">
                                  <p:stCondLst>
                                    <p:cond delay="10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C963-6AF3-3BFD-6073-85E268D8191E}"/>
              </a:ext>
            </a:extLst>
          </p:cNvPr>
          <p:cNvSpPr>
            <a:spLocks noGrp="1"/>
          </p:cNvSpPr>
          <p:nvPr>
            <p:ph type="title"/>
          </p:nvPr>
        </p:nvSpPr>
        <p:spPr/>
        <p:txBody>
          <a:bodyPr/>
          <a:lstStyle/>
          <a:p>
            <a:r>
              <a:rPr lang="en-US" dirty="0" err="1"/>
              <a:t>Wifi</a:t>
            </a:r>
            <a:r>
              <a:rPr lang="en-US" dirty="0"/>
              <a:t> - </a:t>
            </a:r>
            <a:r>
              <a:rPr lang="en-US" dirty="0" err="1"/>
              <a:t>Antenne</a:t>
            </a:r>
            <a:endParaRPr lang="LID4096" dirty="0"/>
          </a:p>
        </p:txBody>
      </p:sp>
      <p:pic>
        <p:nvPicPr>
          <p:cNvPr id="4" name="Afbeelding 25">
            <a:extLst>
              <a:ext uri="{FF2B5EF4-FFF2-40B4-BE49-F238E27FC236}">
                <a16:creationId xmlns:a16="http://schemas.microsoft.com/office/drawing/2014/main" id="{91DC5C4F-B6A8-77B5-1959-27C694BEA3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615" y="1828800"/>
            <a:ext cx="4427954" cy="4427954"/>
          </a:xfrm>
          <a:prstGeom prst="rect">
            <a:avLst/>
          </a:prstGeom>
        </p:spPr>
      </p:pic>
      <p:sp>
        <p:nvSpPr>
          <p:cNvPr id="5" name="Rechthoek 23">
            <a:extLst>
              <a:ext uri="{FF2B5EF4-FFF2-40B4-BE49-F238E27FC236}">
                <a16:creationId xmlns:a16="http://schemas.microsoft.com/office/drawing/2014/main" id="{1B15C347-E3C5-588F-380C-23187B6EBDBF}"/>
              </a:ext>
            </a:extLst>
          </p:cNvPr>
          <p:cNvSpPr/>
          <p:nvPr/>
        </p:nvSpPr>
        <p:spPr>
          <a:xfrm>
            <a:off x="6851451" y="1358801"/>
            <a:ext cx="4258710" cy="23192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571500" indent="-571500">
              <a:buFont typeface="Arial" panose="020B0604020202020204" pitchFamily="34" charset="0"/>
              <a:buChar char="•"/>
            </a:pPr>
            <a:r>
              <a:rPr lang="nl-BE" sz="3600" dirty="0">
                <a:latin typeface="Barlow Condensed" panose="00000506000000000000" pitchFamily="2" charset="0"/>
              </a:rPr>
              <a:t>draadloze </a:t>
            </a:r>
            <a:br>
              <a:rPr lang="nl-BE" sz="3600" dirty="0">
                <a:latin typeface="Barlow Condensed" panose="00000506000000000000" pitchFamily="2" charset="0"/>
              </a:rPr>
            </a:br>
            <a:r>
              <a:rPr lang="nl-BE" sz="3600" dirty="0">
                <a:latin typeface="Barlow Condensed" panose="00000506000000000000" pitchFamily="2" charset="0"/>
              </a:rPr>
              <a:t>netwerkadapter</a:t>
            </a:r>
          </a:p>
        </p:txBody>
      </p:sp>
      <p:sp>
        <p:nvSpPr>
          <p:cNvPr id="6" name="Rechthoek 24">
            <a:extLst>
              <a:ext uri="{FF2B5EF4-FFF2-40B4-BE49-F238E27FC236}">
                <a16:creationId xmlns:a16="http://schemas.microsoft.com/office/drawing/2014/main" id="{B6D37CC4-746C-26DA-61A0-F0CEF32E593F}"/>
              </a:ext>
            </a:extLst>
          </p:cNvPr>
          <p:cNvSpPr/>
          <p:nvPr/>
        </p:nvSpPr>
        <p:spPr>
          <a:xfrm>
            <a:off x="6851451" y="2684364"/>
            <a:ext cx="4258710" cy="23192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571500" indent="-571500">
              <a:buFont typeface="Arial" panose="020B0604020202020204" pitchFamily="34" charset="0"/>
              <a:buChar char="•"/>
            </a:pPr>
            <a:r>
              <a:rPr lang="nl-BE" sz="3600" dirty="0">
                <a:latin typeface="Barlow Condensed" panose="00000506000000000000" pitchFamily="2" charset="0"/>
              </a:rPr>
              <a:t>interne of externe antenne</a:t>
            </a:r>
          </a:p>
        </p:txBody>
      </p:sp>
    </p:spTree>
    <p:extLst>
      <p:ext uri="{BB962C8B-B14F-4D97-AF65-F5344CB8AC3E}">
        <p14:creationId xmlns:p14="http://schemas.microsoft.com/office/powerpoint/2010/main" val="20336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limme wifi-pods voor stabielere wifi thuis | Telenet">
            <a:extLst>
              <a:ext uri="{FF2B5EF4-FFF2-40B4-BE49-F238E27FC236}">
                <a16:creationId xmlns:a16="http://schemas.microsoft.com/office/drawing/2014/main" id="{2A4284EE-C5F5-11A4-99CC-BD31ECAF3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65125"/>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9E630A-7F14-A5C1-4BE7-98DDFBC4307D}"/>
              </a:ext>
            </a:extLst>
          </p:cNvPr>
          <p:cNvSpPr>
            <a:spLocks noGrp="1"/>
          </p:cNvSpPr>
          <p:nvPr>
            <p:ph type="title"/>
          </p:nvPr>
        </p:nvSpPr>
        <p:spPr/>
        <p:txBody>
          <a:bodyPr/>
          <a:lstStyle/>
          <a:p>
            <a:r>
              <a:rPr lang="en-US" dirty="0"/>
              <a:t>NAP – Network Access Point</a:t>
            </a:r>
            <a:endParaRPr lang="LID4096" dirty="0"/>
          </a:p>
        </p:txBody>
      </p:sp>
    </p:spTree>
    <p:extLst>
      <p:ext uri="{BB962C8B-B14F-4D97-AF65-F5344CB8AC3E}">
        <p14:creationId xmlns:p14="http://schemas.microsoft.com/office/powerpoint/2010/main" val="2379108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48A7-0CAB-0AE1-D18E-C32CEA09D168}"/>
              </a:ext>
            </a:extLst>
          </p:cNvPr>
          <p:cNvSpPr>
            <a:spLocks noGrp="1"/>
          </p:cNvSpPr>
          <p:nvPr>
            <p:ph type="title"/>
          </p:nvPr>
        </p:nvSpPr>
        <p:spPr/>
        <p:txBody>
          <a:bodyPr/>
          <a:lstStyle/>
          <a:p>
            <a:r>
              <a:rPr lang="en-US" dirty="0"/>
              <a:t>Hotspot</a:t>
            </a:r>
            <a:endParaRPr lang="LID4096" dirty="0"/>
          </a:p>
        </p:txBody>
      </p:sp>
      <p:pic>
        <p:nvPicPr>
          <p:cNvPr id="4" name="Picture 2" descr="Wifi Here on a Blackboard | Its hardly warchalking is it. On… | Flickr">
            <a:extLst>
              <a:ext uri="{FF2B5EF4-FFF2-40B4-BE49-F238E27FC236}">
                <a16:creationId xmlns:a16="http://schemas.microsoft.com/office/drawing/2014/main" id="{FBF45217-43E1-4DCA-8FEA-0F35A0220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11" b="7084"/>
          <a:stretch/>
        </p:blipFill>
        <p:spPr bwMode="auto">
          <a:xfrm>
            <a:off x="4521868" y="1474751"/>
            <a:ext cx="3747068" cy="489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D90F-46BC-CDC1-7D48-FCB81CF55BB0}"/>
              </a:ext>
            </a:extLst>
          </p:cNvPr>
          <p:cNvSpPr>
            <a:spLocks noGrp="1"/>
          </p:cNvSpPr>
          <p:nvPr>
            <p:ph type="title"/>
          </p:nvPr>
        </p:nvSpPr>
        <p:spPr/>
        <p:txBody>
          <a:bodyPr/>
          <a:lstStyle/>
          <a:p>
            <a:r>
              <a:rPr lang="en-US" dirty="0"/>
              <a:t>Mesh </a:t>
            </a:r>
            <a:r>
              <a:rPr lang="en-US" dirty="0" err="1"/>
              <a:t>netwerk</a:t>
            </a:r>
            <a:endParaRPr lang="LID4096" dirty="0"/>
          </a:p>
        </p:txBody>
      </p:sp>
      <p:pic>
        <p:nvPicPr>
          <p:cNvPr id="2052" name="Picture 4" descr="How to Setup Mesh Network Wi-Fi in Your Home Effectively">
            <a:extLst>
              <a:ext uri="{FF2B5EF4-FFF2-40B4-BE49-F238E27FC236}">
                <a16:creationId xmlns:a16="http://schemas.microsoft.com/office/drawing/2014/main" id="{E384914D-113C-E0E3-4BA7-E3A6EC804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403" y="1619250"/>
            <a:ext cx="8503193"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947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27E8-13BE-D8F6-11BF-79C6D7765FF6}"/>
              </a:ext>
            </a:extLst>
          </p:cNvPr>
          <p:cNvSpPr>
            <a:spLocks noGrp="1"/>
          </p:cNvSpPr>
          <p:nvPr>
            <p:ph type="title"/>
          </p:nvPr>
        </p:nvSpPr>
        <p:spPr/>
        <p:txBody>
          <a:bodyPr/>
          <a:lstStyle/>
          <a:p>
            <a:r>
              <a:rPr lang="en-US" dirty="0" err="1"/>
              <a:t>Alternatieve</a:t>
            </a:r>
            <a:r>
              <a:rPr lang="en-US" dirty="0"/>
              <a:t> </a:t>
            </a:r>
            <a:r>
              <a:rPr lang="en-US" dirty="0" err="1"/>
              <a:t>draadloze</a:t>
            </a:r>
            <a:r>
              <a:rPr lang="en-US" dirty="0"/>
              <a:t> </a:t>
            </a:r>
            <a:r>
              <a:rPr lang="en-US" dirty="0" err="1"/>
              <a:t>technieken</a:t>
            </a:r>
            <a:endParaRPr lang="LID4096" dirty="0"/>
          </a:p>
        </p:txBody>
      </p:sp>
      <p:sp>
        <p:nvSpPr>
          <p:cNvPr id="3" name="Content Placeholder 2">
            <a:extLst>
              <a:ext uri="{FF2B5EF4-FFF2-40B4-BE49-F238E27FC236}">
                <a16:creationId xmlns:a16="http://schemas.microsoft.com/office/drawing/2014/main" id="{D5A229A6-4BDB-585B-A1DC-4D175F39168C}"/>
              </a:ext>
            </a:extLst>
          </p:cNvPr>
          <p:cNvSpPr>
            <a:spLocks noGrp="1"/>
          </p:cNvSpPr>
          <p:nvPr>
            <p:ph idx="1"/>
          </p:nvPr>
        </p:nvSpPr>
        <p:spPr/>
        <p:txBody>
          <a:bodyPr>
            <a:normAutofit/>
          </a:bodyPr>
          <a:lstStyle/>
          <a:p>
            <a:r>
              <a:rPr lang="en-US" sz="3600" dirty="0" err="1"/>
              <a:t>Irda</a:t>
            </a:r>
            <a:endParaRPr lang="en-US" sz="3600" dirty="0"/>
          </a:p>
          <a:p>
            <a:r>
              <a:rPr lang="en-US" sz="3600" dirty="0"/>
              <a:t>SWAP</a:t>
            </a:r>
          </a:p>
          <a:p>
            <a:r>
              <a:rPr lang="en-US" sz="3600" dirty="0"/>
              <a:t>Bluetooth</a:t>
            </a:r>
          </a:p>
          <a:p>
            <a:r>
              <a:rPr lang="en-US" sz="3600" dirty="0"/>
              <a:t>Z-Wave</a:t>
            </a:r>
          </a:p>
          <a:p>
            <a:r>
              <a:rPr lang="en-US" sz="3600" dirty="0" err="1"/>
              <a:t>Lifi</a:t>
            </a:r>
            <a:endParaRPr lang="en-US" sz="3600" dirty="0"/>
          </a:p>
          <a:p>
            <a:r>
              <a:rPr lang="en-US" sz="3600" dirty="0"/>
              <a:t>NFC</a:t>
            </a:r>
            <a:endParaRPr lang="LID4096" sz="3600" dirty="0"/>
          </a:p>
        </p:txBody>
      </p:sp>
    </p:spTree>
    <p:extLst>
      <p:ext uri="{BB962C8B-B14F-4D97-AF65-F5344CB8AC3E}">
        <p14:creationId xmlns:p14="http://schemas.microsoft.com/office/powerpoint/2010/main" val="3788366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A560-A99E-C96C-C951-AD23ACFB3CEC}"/>
              </a:ext>
            </a:extLst>
          </p:cNvPr>
          <p:cNvSpPr>
            <a:spLocks noGrp="1"/>
          </p:cNvSpPr>
          <p:nvPr>
            <p:ph type="title"/>
          </p:nvPr>
        </p:nvSpPr>
        <p:spPr/>
        <p:txBody>
          <a:bodyPr/>
          <a:lstStyle/>
          <a:p>
            <a:r>
              <a:rPr lang="en-US" dirty="0"/>
              <a:t>IrDA – </a:t>
            </a:r>
            <a:r>
              <a:rPr lang="en-US" dirty="0" err="1"/>
              <a:t>Infrarood</a:t>
            </a:r>
            <a:r>
              <a:rPr lang="en-US" dirty="0"/>
              <a:t> Data Association</a:t>
            </a:r>
            <a:endParaRPr lang="LID4096" dirty="0"/>
          </a:p>
        </p:txBody>
      </p:sp>
      <p:pic>
        <p:nvPicPr>
          <p:cNvPr id="4" name="Afbeelding 3">
            <a:extLst>
              <a:ext uri="{FF2B5EF4-FFF2-40B4-BE49-F238E27FC236}">
                <a16:creationId xmlns:a16="http://schemas.microsoft.com/office/drawing/2014/main" id="{4C617D4D-B8C5-BDDC-E6BC-3C9DB6E18945}"/>
              </a:ext>
            </a:extLst>
          </p:cNvPr>
          <p:cNvPicPr>
            <a:picLocks noChangeAspect="1"/>
          </p:cNvPicPr>
          <p:nvPr/>
        </p:nvPicPr>
        <p:blipFill rotWithShape="1">
          <a:blip r:embed="rId3"/>
          <a:srcRect b="15382"/>
          <a:stretch/>
        </p:blipFill>
        <p:spPr>
          <a:xfrm>
            <a:off x="2249404" y="1859714"/>
            <a:ext cx="7693192" cy="4293920"/>
          </a:xfrm>
          <a:prstGeom prst="rect">
            <a:avLst/>
          </a:prstGeom>
        </p:spPr>
      </p:pic>
    </p:spTree>
    <p:extLst>
      <p:ext uri="{BB962C8B-B14F-4D97-AF65-F5344CB8AC3E}">
        <p14:creationId xmlns:p14="http://schemas.microsoft.com/office/powerpoint/2010/main" val="105322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523AB-47E3-5038-9446-AC426A66D941}"/>
              </a:ext>
            </a:extLst>
          </p:cNvPr>
          <p:cNvSpPr>
            <a:spLocks noGrp="1"/>
          </p:cNvSpPr>
          <p:nvPr>
            <p:ph type="title"/>
          </p:nvPr>
        </p:nvSpPr>
        <p:spPr/>
        <p:txBody>
          <a:bodyPr/>
          <a:lstStyle/>
          <a:p>
            <a:r>
              <a:rPr lang="en-US" dirty="0"/>
              <a:t>SWAP – Shared Wireless Access Protocol</a:t>
            </a:r>
            <a:endParaRPr lang="LID4096" dirty="0"/>
          </a:p>
        </p:txBody>
      </p:sp>
      <p:pic>
        <p:nvPicPr>
          <p:cNvPr id="4" name="Picture 2" descr="The 4 Best Cordless Phones 2023 | Reviews by Wirecutter">
            <a:extLst>
              <a:ext uri="{FF2B5EF4-FFF2-40B4-BE49-F238E27FC236}">
                <a16:creationId xmlns:a16="http://schemas.microsoft.com/office/drawing/2014/main" id="{B9F4C967-A46E-154A-FE1E-5AB186660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 t="20614" r="22128" b="13173"/>
          <a:stretch/>
        </p:blipFill>
        <p:spPr bwMode="auto">
          <a:xfrm>
            <a:off x="5804482" y="1820460"/>
            <a:ext cx="6126833" cy="34772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88B32C-AFE6-6E1C-694B-1730E766090C}"/>
              </a:ext>
            </a:extLst>
          </p:cNvPr>
          <p:cNvSpPr txBox="1"/>
          <p:nvPr/>
        </p:nvSpPr>
        <p:spPr>
          <a:xfrm>
            <a:off x="529389" y="1820460"/>
            <a:ext cx="5021179" cy="1077218"/>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t>Frequentie</a:t>
            </a:r>
            <a:r>
              <a:rPr lang="en-US" sz="3200" dirty="0"/>
              <a:t>-hopping</a:t>
            </a:r>
          </a:p>
          <a:p>
            <a:pPr marL="285750" indent="-285750">
              <a:buFont typeface="Arial" panose="020B0604020202020204" pitchFamily="34" charset="0"/>
              <a:buChar char="•"/>
            </a:pPr>
            <a:r>
              <a:rPr lang="en-US" sz="3200" dirty="0" err="1"/>
              <a:t>Binnenhuistelefonie</a:t>
            </a:r>
            <a:endParaRPr lang="LID4096" sz="3200" dirty="0"/>
          </a:p>
        </p:txBody>
      </p:sp>
    </p:spTree>
    <p:extLst>
      <p:ext uri="{BB962C8B-B14F-4D97-AF65-F5344CB8AC3E}">
        <p14:creationId xmlns:p14="http://schemas.microsoft.com/office/powerpoint/2010/main" val="1461059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8417-35AF-F297-4E20-D205CAA92496}"/>
              </a:ext>
            </a:extLst>
          </p:cNvPr>
          <p:cNvSpPr>
            <a:spLocks noGrp="1"/>
          </p:cNvSpPr>
          <p:nvPr>
            <p:ph type="title"/>
          </p:nvPr>
        </p:nvSpPr>
        <p:spPr/>
        <p:txBody>
          <a:bodyPr/>
          <a:lstStyle/>
          <a:p>
            <a:r>
              <a:rPr lang="en-US" dirty="0"/>
              <a:t>Bluetooth</a:t>
            </a:r>
            <a:endParaRPr lang="LID4096" dirty="0"/>
          </a:p>
        </p:txBody>
      </p:sp>
      <p:pic>
        <p:nvPicPr>
          <p:cNvPr id="3076" name="Picture 4" descr="Wat is bluetooth? | SeniorWeb">
            <a:extLst>
              <a:ext uri="{FF2B5EF4-FFF2-40B4-BE49-F238E27FC236}">
                <a16:creationId xmlns:a16="http://schemas.microsoft.com/office/drawing/2014/main" id="{43E254F1-71F6-7010-1D8E-280026674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107" y="1750846"/>
            <a:ext cx="4551891" cy="45518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3FFF51-2084-761B-A83E-D447DAADA920}"/>
              </a:ext>
            </a:extLst>
          </p:cNvPr>
          <p:cNvSpPr txBox="1"/>
          <p:nvPr/>
        </p:nvSpPr>
        <p:spPr>
          <a:xfrm>
            <a:off x="838200" y="1921571"/>
            <a:ext cx="6306580" cy="1754326"/>
          </a:xfrm>
          <a:prstGeom prst="rect">
            <a:avLst/>
          </a:prstGeom>
          <a:noFill/>
        </p:spPr>
        <p:txBody>
          <a:bodyPr wrap="square" rtlCol="0">
            <a:spAutoFit/>
          </a:bodyPr>
          <a:lstStyle/>
          <a:p>
            <a:pPr marL="285750" indent="-285750">
              <a:buFont typeface="Arial" panose="020B0604020202020204" pitchFamily="34" charset="0"/>
              <a:buChar char="•"/>
            </a:pPr>
            <a:r>
              <a:rPr lang="en-US" sz="3600" dirty="0"/>
              <a:t>Korte </a:t>
            </a:r>
            <a:r>
              <a:rPr lang="en-US" sz="3600" dirty="0" err="1"/>
              <a:t>afstand</a:t>
            </a:r>
            <a:r>
              <a:rPr lang="en-US" sz="3600" dirty="0"/>
              <a:t> – max 10 meter</a:t>
            </a:r>
          </a:p>
          <a:p>
            <a:pPr marL="285750" indent="-285750">
              <a:buFont typeface="Arial" panose="020B0604020202020204" pitchFamily="34" charset="0"/>
              <a:buChar char="•"/>
            </a:pPr>
            <a:r>
              <a:rPr lang="en-US" sz="3600" dirty="0"/>
              <a:t>2,4 GHz</a:t>
            </a:r>
          </a:p>
          <a:p>
            <a:pPr marL="285750" indent="-285750">
              <a:buFont typeface="Arial" panose="020B0604020202020204" pitchFamily="34" charset="0"/>
              <a:buChar char="•"/>
            </a:pPr>
            <a:endParaRPr lang="LID4096" sz="3600" dirty="0"/>
          </a:p>
        </p:txBody>
      </p:sp>
    </p:spTree>
    <p:extLst>
      <p:ext uri="{BB962C8B-B14F-4D97-AF65-F5344CB8AC3E}">
        <p14:creationId xmlns:p14="http://schemas.microsoft.com/office/powerpoint/2010/main" val="2556301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1F9BD-095B-5CEE-8679-4AC0C33E50DF}"/>
              </a:ext>
            </a:extLst>
          </p:cNvPr>
          <p:cNvSpPr>
            <a:spLocks noGrp="1"/>
          </p:cNvSpPr>
          <p:nvPr>
            <p:ph type="title"/>
          </p:nvPr>
        </p:nvSpPr>
        <p:spPr/>
        <p:txBody>
          <a:bodyPr/>
          <a:lstStyle/>
          <a:p>
            <a:r>
              <a:rPr lang="en-US" dirty="0"/>
              <a:t>Bluetooth</a:t>
            </a:r>
            <a:endParaRPr lang="LID4096" dirty="0"/>
          </a:p>
        </p:txBody>
      </p:sp>
      <p:pic>
        <p:nvPicPr>
          <p:cNvPr id="5" name="Afbeelding 3">
            <a:extLst>
              <a:ext uri="{FF2B5EF4-FFF2-40B4-BE49-F238E27FC236}">
                <a16:creationId xmlns:a16="http://schemas.microsoft.com/office/drawing/2014/main" id="{6B829E56-DC66-D64B-2714-10BA1D4DC417}"/>
              </a:ext>
            </a:extLst>
          </p:cNvPr>
          <p:cNvPicPr>
            <a:picLocks noChangeAspect="1"/>
          </p:cNvPicPr>
          <p:nvPr/>
        </p:nvPicPr>
        <p:blipFill rotWithShape="1">
          <a:blip r:embed="rId3">
            <a:extLst>
              <a:ext uri="{28A0092B-C50C-407E-A947-70E740481C1C}">
                <a14:useLocalDpi xmlns:a14="http://schemas.microsoft.com/office/drawing/2010/main" val="0"/>
              </a:ext>
            </a:extLst>
          </a:blip>
          <a:srcRect r="10038"/>
          <a:stretch/>
        </p:blipFill>
        <p:spPr>
          <a:xfrm>
            <a:off x="1133827" y="1248704"/>
            <a:ext cx="9924345" cy="5609296"/>
          </a:xfrm>
          <a:prstGeom prst="rect">
            <a:avLst/>
          </a:prstGeom>
        </p:spPr>
      </p:pic>
      <p:sp>
        <p:nvSpPr>
          <p:cNvPr id="6" name="Rechthoek 11">
            <a:extLst>
              <a:ext uri="{FF2B5EF4-FFF2-40B4-BE49-F238E27FC236}">
                <a16:creationId xmlns:a16="http://schemas.microsoft.com/office/drawing/2014/main" id="{EE11DBDF-D583-FC21-93C9-C598B0B30A39}"/>
              </a:ext>
            </a:extLst>
          </p:cNvPr>
          <p:cNvSpPr/>
          <p:nvPr/>
        </p:nvSpPr>
        <p:spPr>
          <a:xfrm>
            <a:off x="1837289" y="2207837"/>
            <a:ext cx="4258710" cy="12211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3600" dirty="0">
                <a:latin typeface="Barlow Condensed" panose="00000506000000000000" pitchFamily="2" charset="0"/>
              </a:rPr>
              <a:t>max 8 apparaten</a:t>
            </a:r>
          </a:p>
        </p:txBody>
      </p:sp>
      <p:sp>
        <p:nvSpPr>
          <p:cNvPr id="7" name="Rechthoekig bijschrift 12">
            <a:extLst>
              <a:ext uri="{FF2B5EF4-FFF2-40B4-BE49-F238E27FC236}">
                <a16:creationId xmlns:a16="http://schemas.microsoft.com/office/drawing/2014/main" id="{0A92AA5C-3258-F8FD-1B54-AAC19611F238}"/>
              </a:ext>
            </a:extLst>
          </p:cNvPr>
          <p:cNvSpPr/>
          <p:nvPr/>
        </p:nvSpPr>
        <p:spPr>
          <a:xfrm>
            <a:off x="5296959" y="4444832"/>
            <a:ext cx="1598082" cy="759345"/>
          </a:xfrm>
          <a:prstGeom prst="wedgeRectCallout">
            <a:avLst>
              <a:gd name="adj1" fmla="val 90779"/>
              <a:gd name="adj2" fmla="val -10400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BE" sz="3600" dirty="0">
                <a:latin typeface="Barlow Condensed" panose="00000506000000000000" pitchFamily="2" charset="0"/>
              </a:rPr>
              <a:t>master</a:t>
            </a:r>
          </a:p>
        </p:txBody>
      </p:sp>
      <p:sp>
        <p:nvSpPr>
          <p:cNvPr id="8" name="Rechthoek 17">
            <a:extLst>
              <a:ext uri="{FF2B5EF4-FFF2-40B4-BE49-F238E27FC236}">
                <a16:creationId xmlns:a16="http://schemas.microsoft.com/office/drawing/2014/main" id="{09A18D64-4B3A-3CD6-86CC-DF3291C2FE1E}"/>
              </a:ext>
            </a:extLst>
          </p:cNvPr>
          <p:cNvSpPr/>
          <p:nvPr/>
        </p:nvSpPr>
        <p:spPr>
          <a:xfrm>
            <a:off x="9342944" y="1701632"/>
            <a:ext cx="1236838" cy="75934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3600" dirty="0" err="1">
                <a:latin typeface="Barlow Condensed" panose="00000506000000000000" pitchFamily="2" charset="0"/>
              </a:rPr>
              <a:t>slaves</a:t>
            </a:r>
            <a:endParaRPr lang="nl-BE" sz="3600" dirty="0">
              <a:latin typeface="Barlow Condensed" panose="00000506000000000000" pitchFamily="2" charset="0"/>
            </a:endParaRPr>
          </a:p>
        </p:txBody>
      </p:sp>
    </p:spTree>
    <p:extLst>
      <p:ext uri="{BB962C8B-B14F-4D97-AF65-F5344CB8AC3E}">
        <p14:creationId xmlns:p14="http://schemas.microsoft.com/office/powerpoint/2010/main" val="263132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80F8C-0E43-36A3-AAAE-BF7AE760E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0699A-97AE-52C3-6A92-271D5A1E64C8}"/>
              </a:ext>
            </a:extLst>
          </p:cNvPr>
          <p:cNvSpPr>
            <a:spLocks noGrp="1"/>
          </p:cNvSpPr>
          <p:nvPr>
            <p:ph type="title"/>
          </p:nvPr>
        </p:nvSpPr>
        <p:spPr/>
        <p:txBody>
          <a:bodyPr/>
          <a:lstStyle/>
          <a:p>
            <a:r>
              <a:rPr lang="en-US" dirty="0" err="1"/>
              <a:t>Aparte</a:t>
            </a:r>
            <a:r>
              <a:rPr lang="en-US" dirty="0"/>
              <a:t> </a:t>
            </a:r>
            <a:r>
              <a:rPr lang="en-US" dirty="0" err="1"/>
              <a:t>Netwerkinterface</a:t>
            </a:r>
            <a:r>
              <a:rPr lang="en-US" dirty="0"/>
              <a:t> Desktop</a:t>
            </a:r>
            <a:endParaRPr lang="LID4096" dirty="0"/>
          </a:p>
        </p:txBody>
      </p:sp>
      <p:pic>
        <p:nvPicPr>
          <p:cNvPr id="3" name="Picture 4" descr="PCE-N15｜Draadloze en bekabelde adapters｜ASUS België">
            <a:extLst>
              <a:ext uri="{FF2B5EF4-FFF2-40B4-BE49-F238E27FC236}">
                <a16:creationId xmlns:a16="http://schemas.microsoft.com/office/drawing/2014/main" id="{4A1FA822-9004-BFAF-2A8E-013579128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657" y="1285657"/>
            <a:ext cx="4437045" cy="4437045"/>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8">
            <a:extLst>
              <a:ext uri="{FF2B5EF4-FFF2-40B4-BE49-F238E27FC236}">
                <a16:creationId xmlns:a16="http://schemas.microsoft.com/office/drawing/2014/main" id="{B52DA301-007A-A7D1-66C0-E9738C9E5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023" y="1690688"/>
            <a:ext cx="4595811" cy="4189848"/>
          </a:xfrm>
          <a:prstGeom prst="rect">
            <a:avLst/>
          </a:prstGeom>
        </p:spPr>
      </p:pic>
    </p:spTree>
    <p:extLst>
      <p:ext uri="{BB962C8B-B14F-4D97-AF65-F5344CB8AC3E}">
        <p14:creationId xmlns:p14="http://schemas.microsoft.com/office/powerpoint/2010/main" val="323296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AC56-CCEE-5D4C-B9F3-330510966004}"/>
              </a:ext>
            </a:extLst>
          </p:cNvPr>
          <p:cNvSpPr>
            <a:spLocks noGrp="1"/>
          </p:cNvSpPr>
          <p:nvPr>
            <p:ph type="title"/>
          </p:nvPr>
        </p:nvSpPr>
        <p:spPr/>
        <p:txBody>
          <a:bodyPr/>
          <a:lstStyle/>
          <a:p>
            <a:r>
              <a:rPr lang="en-US" dirty="0"/>
              <a:t>Z-Wave</a:t>
            </a:r>
            <a:endParaRPr lang="LID4096" dirty="0"/>
          </a:p>
        </p:txBody>
      </p:sp>
      <p:pic>
        <p:nvPicPr>
          <p:cNvPr id="4" name="Picture 2" descr="https://www.thuiscomfort.nl/content/dam/thuiscomfort/gira_haus_busch_neuss_iPhone-NL_023_1779_1323161666.jpg/_jcr_content/renditions/cq5dam.web.1280.1280.jpeg">
            <a:extLst>
              <a:ext uri="{FF2B5EF4-FFF2-40B4-BE49-F238E27FC236}">
                <a16:creationId xmlns:a16="http://schemas.microsoft.com/office/drawing/2014/main" id="{CC768250-FE03-2540-B7A3-B2E8867316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09" t="4581" b="22091"/>
          <a:stretch/>
        </p:blipFill>
        <p:spPr bwMode="auto">
          <a:xfrm>
            <a:off x="5242616" y="1704473"/>
            <a:ext cx="6111184" cy="3449054"/>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13">
            <a:extLst>
              <a:ext uri="{FF2B5EF4-FFF2-40B4-BE49-F238E27FC236}">
                <a16:creationId xmlns:a16="http://schemas.microsoft.com/office/drawing/2014/main" id="{EED67B1E-6EB1-886B-BB94-FEA3C603CC4A}"/>
              </a:ext>
            </a:extLst>
          </p:cNvPr>
          <p:cNvSpPr/>
          <p:nvPr/>
        </p:nvSpPr>
        <p:spPr>
          <a:xfrm>
            <a:off x="382322" y="1450921"/>
            <a:ext cx="4258710" cy="113038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err="1">
                <a:latin typeface="Barlow Condensed" panose="00000506000000000000" pitchFamily="2" charset="0"/>
              </a:rPr>
              <a:t>domotica</a:t>
            </a:r>
            <a:endParaRPr lang="nl-BE" sz="3200" dirty="0">
              <a:latin typeface="Barlow Condensed" panose="00000506000000000000" pitchFamily="2" charset="0"/>
            </a:endParaRPr>
          </a:p>
        </p:txBody>
      </p:sp>
      <p:sp>
        <p:nvSpPr>
          <p:cNvPr id="6" name="Rechthoek 14">
            <a:extLst>
              <a:ext uri="{FF2B5EF4-FFF2-40B4-BE49-F238E27FC236}">
                <a16:creationId xmlns:a16="http://schemas.microsoft.com/office/drawing/2014/main" id="{B5B595C6-13D3-A07A-0E57-E0C538E8D0E6}"/>
              </a:ext>
            </a:extLst>
          </p:cNvPr>
          <p:cNvSpPr/>
          <p:nvPr/>
        </p:nvSpPr>
        <p:spPr>
          <a:xfrm>
            <a:off x="382322" y="2039467"/>
            <a:ext cx="4258710" cy="113038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zeer energiezuinig</a:t>
            </a:r>
          </a:p>
        </p:txBody>
      </p:sp>
      <p:sp>
        <p:nvSpPr>
          <p:cNvPr id="7" name="Rechthoek 15">
            <a:extLst>
              <a:ext uri="{FF2B5EF4-FFF2-40B4-BE49-F238E27FC236}">
                <a16:creationId xmlns:a16="http://schemas.microsoft.com/office/drawing/2014/main" id="{EEC70465-35E3-D9B0-1CBD-D394DF336856}"/>
              </a:ext>
            </a:extLst>
          </p:cNvPr>
          <p:cNvSpPr/>
          <p:nvPr/>
        </p:nvSpPr>
        <p:spPr>
          <a:xfrm>
            <a:off x="382322" y="2581301"/>
            <a:ext cx="4258710" cy="113038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lage overdrachtssnelheid</a:t>
            </a:r>
          </a:p>
        </p:txBody>
      </p:sp>
      <p:sp>
        <p:nvSpPr>
          <p:cNvPr id="8" name="Rechthoek 16">
            <a:extLst>
              <a:ext uri="{FF2B5EF4-FFF2-40B4-BE49-F238E27FC236}">
                <a16:creationId xmlns:a16="http://schemas.microsoft.com/office/drawing/2014/main" id="{43306769-9D3F-4480-ABB3-429ADC9DFF2B}"/>
              </a:ext>
            </a:extLst>
          </p:cNvPr>
          <p:cNvSpPr/>
          <p:nvPr/>
        </p:nvSpPr>
        <p:spPr>
          <a:xfrm>
            <a:off x="382322" y="3193203"/>
            <a:ext cx="4258710" cy="113038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err="1">
                <a:latin typeface="Barlow Condensed" panose="00000506000000000000" pitchFamily="2" charset="0"/>
              </a:rPr>
              <a:t>bidirectioneel</a:t>
            </a:r>
            <a:endParaRPr lang="nl-BE" sz="3200" dirty="0">
              <a:latin typeface="Barlow Condensed" panose="00000506000000000000" pitchFamily="2" charset="0"/>
            </a:endParaRPr>
          </a:p>
        </p:txBody>
      </p:sp>
    </p:spTree>
    <p:extLst>
      <p:ext uri="{BB962C8B-B14F-4D97-AF65-F5344CB8AC3E}">
        <p14:creationId xmlns:p14="http://schemas.microsoft.com/office/powerpoint/2010/main" val="96395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517EC-47D7-443F-39E4-905C8FEA8806}"/>
              </a:ext>
            </a:extLst>
          </p:cNvPr>
          <p:cNvSpPr>
            <a:spLocks noGrp="1"/>
          </p:cNvSpPr>
          <p:nvPr>
            <p:ph type="title"/>
          </p:nvPr>
        </p:nvSpPr>
        <p:spPr/>
        <p:txBody>
          <a:bodyPr/>
          <a:lstStyle/>
          <a:p>
            <a:r>
              <a:rPr lang="en-US" dirty="0"/>
              <a:t>Z-wave : Mesh</a:t>
            </a:r>
            <a:endParaRPr lang="LID4096" dirty="0"/>
          </a:p>
        </p:txBody>
      </p:sp>
      <p:pic>
        <p:nvPicPr>
          <p:cNvPr id="5" name="Picture 2" descr="Wat is domotica in de zorg en wat zijn de voordelen? - 3Bplus">
            <a:extLst>
              <a:ext uri="{FF2B5EF4-FFF2-40B4-BE49-F238E27FC236}">
                <a16:creationId xmlns:a16="http://schemas.microsoft.com/office/drawing/2014/main" id="{43E3A1DF-9887-7288-819A-033E8B241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420" y="1446828"/>
            <a:ext cx="9054998" cy="5129614"/>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ig bijschrift 3">
            <a:extLst>
              <a:ext uri="{FF2B5EF4-FFF2-40B4-BE49-F238E27FC236}">
                <a16:creationId xmlns:a16="http://schemas.microsoft.com/office/drawing/2014/main" id="{57F2BC57-0077-251B-CBF5-BB9BBFD6087A}"/>
              </a:ext>
            </a:extLst>
          </p:cNvPr>
          <p:cNvSpPr/>
          <p:nvPr/>
        </p:nvSpPr>
        <p:spPr>
          <a:xfrm>
            <a:off x="8134951" y="1509477"/>
            <a:ext cx="2826467" cy="944899"/>
          </a:xfrm>
          <a:prstGeom prst="wedgeRectCallout">
            <a:avLst>
              <a:gd name="adj1" fmla="val 27473"/>
              <a:gd name="adj2" fmla="val 48135"/>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4000" dirty="0">
                <a:solidFill>
                  <a:schemeClr val="bg1"/>
                </a:solidFill>
                <a:latin typeface="Barlow Condensed" panose="00000506000000000000" pitchFamily="2" charset="0"/>
              </a:rPr>
              <a:t>max. 231 </a:t>
            </a:r>
            <a:r>
              <a:rPr lang="nl-BE" sz="4000" dirty="0" err="1">
                <a:solidFill>
                  <a:schemeClr val="bg1"/>
                </a:solidFill>
                <a:latin typeface="Barlow Condensed" panose="00000506000000000000" pitchFamily="2" charset="0"/>
              </a:rPr>
              <a:t>nodes</a:t>
            </a:r>
            <a:endParaRPr lang="nl-BE" sz="4000" dirty="0">
              <a:solidFill>
                <a:schemeClr val="bg1"/>
              </a:solidFill>
              <a:latin typeface="Barlow Condensed" panose="00000506000000000000" pitchFamily="2" charset="0"/>
            </a:endParaRPr>
          </a:p>
        </p:txBody>
      </p:sp>
      <p:sp>
        <p:nvSpPr>
          <p:cNvPr id="7" name="Rechthoekig bijschrift 17">
            <a:extLst>
              <a:ext uri="{FF2B5EF4-FFF2-40B4-BE49-F238E27FC236}">
                <a16:creationId xmlns:a16="http://schemas.microsoft.com/office/drawing/2014/main" id="{5F1CD969-367B-A44F-1ED5-630B518E1515}"/>
              </a:ext>
            </a:extLst>
          </p:cNvPr>
          <p:cNvSpPr/>
          <p:nvPr/>
        </p:nvSpPr>
        <p:spPr>
          <a:xfrm>
            <a:off x="5177484" y="4716274"/>
            <a:ext cx="2826467" cy="944899"/>
          </a:xfrm>
          <a:prstGeom prst="wedgeRectCallout">
            <a:avLst>
              <a:gd name="adj1" fmla="val -49492"/>
              <a:gd name="adj2" fmla="val 17239"/>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4000" dirty="0">
                <a:solidFill>
                  <a:schemeClr val="bg1"/>
                </a:solidFill>
                <a:latin typeface="Barlow Condensed" panose="00000506000000000000" pitchFamily="2" charset="0"/>
              </a:rPr>
              <a:t>controller</a:t>
            </a:r>
          </a:p>
        </p:txBody>
      </p:sp>
    </p:spTree>
    <p:extLst>
      <p:ext uri="{BB962C8B-B14F-4D97-AF65-F5344CB8AC3E}">
        <p14:creationId xmlns:p14="http://schemas.microsoft.com/office/powerpoint/2010/main" val="202229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A39D-C049-96E2-08DF-3774A8B53AF5}"/>
              </a:ext>
            </a:extLst>
          </p:cNvPr>
          <p:cNvSpPr>
            <a:spLocks noGrp="1"/>
          </p:cNvSpPr>
          <p:nvPr>
            <p:ph type="title"/>
          </p:nvPr>
        </p:nvSpPr>
        <p:spPr/>
        <p:txBody>
          <a:bodyPr/>
          <a:lstStyle/>
          <a:p>
            <a:r>
              <a:rPr lang="en-US" dirty="0"/>
              <a:t>Zigbee</a:t>
            </a:r>
            <a:endParaRPr lang="LID4096" dirty="0"/>
          </a:p>
        </p:txBody>
      </p:sp>
      <p:pic>
        <p:nvPicPr>
          <p:cNvPr id="4" name="Picture 4" descr="Wireless solutions part 4: ZigBee | Farnell België">
            <a:extLst>
              <a:ext uri="{FF2B5EF4-FFF2-40B4-BE49-F238E27FC236}">
                <a16:creationId xmlns:a16="http://schemas.microsoft.com/office/drawing/2014/main" id="{16D6F05C-8F00-C052-BDB5-EBF290B6E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8069" y="1027906"/>
            <a:ext cx="3375731" cy="48104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E9FF28-0214-9529-F117-AF4E89699145}"/>
              </a:ext>
            </a:extLst>
          </p:cNvPr>
          <p:cNvSpPr txBox="1"/>
          <p:nvPr/>
        </p:nvSpPr>
        <p:spPr>
          <a:xfrm>
            <a:off x="838200" y="1931320"/>
            <a:ext cx="6142874"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Concurrent van Z-Wave</a:t>
            </a:r>
          </a:p>
          <a:p>
            <a:pPr marL="285750" indent="-285750">
              <a:buFont typeface="Arial" panose="020B0604020202020204" pitchFamily="34" charset="0"/>
              <a:buChar char="•"/>
            </a:pPr>
            <a:r>
              <a:rPr lang="en-US" sz="3600" dirty="0"/>
              <a:t>2,4 GHz</a:t>
            </a:r>
          </a:p>
          <a:p>
            <a:pPr marL="285750" indent="-285750">
              <a:buFont typeface="Arial" panose="020B0604020202020204" pitchFamily="34" charset="0"/>
              <a:buChar char="•"/>
            </a:pPr>
            <a:r>
              <a:rPr lang="en-US" sz="3600" dirty="0" err="1"/>
              <a:t>Niet</a:t>
            </a:r>
            <a:r>
              <a:rPr lang="en-US" sz="3600" dirty="0"/>
              <a:t> compatible met Z-Wave</a:t>
            </a:r>
          </a:p>
          <a:p>
            <a:pPr marL="285750" indent="-285750">
              <a:buFont typeface="Arial" panose="020B0604020202020204" pitchFamily="34" charset="0"/>
              <a:buChar char="•"/>
            </a:pPr>
            <a:r>
              <a:rPr lang="en-US" sz="3600" dirty="0"/>
              <a:t>&gt; 65.000 nodes</a:t>
            </a:r>
            <a:endParaRPr lang="LID4096" sz="3600" dirty="0"/>
          </a:p>
        </p:txBody>
      </p:sp>
    </p:spTree>
    <p:extLst>
      <p:ext uri="{BB962C8B-B14F-4D97-AF65-F5344CB8AC3E}">
        <p14:creationId xmlns:p14="http://schemas.microsoft.com/office/powerpoint/2010/main" val="352404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DBB3-0B5E-935E-D5D2-A87183214339}"/>
              </a:ext>
            </a:extLst>
          </p:cNvPr>
          <p:cNvSpPr>
            <a:spLocks noGrp="1"/>
          </p:cNvSpPr>
          <p:nvPr>
            <p:ph type="title"/>
          </p:nvPr>
        </p:nvSpPr>
        <p:spPr/>
        <p:txBody>
          <a:bodyPr/>
          <a:lstStyle/>
          <a:p>
            <a:r>
              <a:rPr lang="en-US" dirty="0" err="1"/>
              <a:t>Lifi</a:t>
            </a:r>
            <a:endParaRPr lang="LID4096" dirty="0"/>
          </a:p>
        </p:txBody>
      </p:sp>
      <p:pic>
        <p:nvPicPr>
          <p:cNvPr id="4" name="Picture 2" descr="Light Bulbs Will Be Mini Computers - BW Businessworld">
            <a:extLst>
              <a:ext uri="{FF2B5EF4-FFF2-40B4-BE49-F238E27FC236}">
                <a16:creationId xmlns:a16="http://schemas.microsoft.com/office/drawing/2014/main" id="{D97AFDAA-47EC-7B83-01F0-E20EC36849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68698" y="1499686"/>
            <a:ext cx="8054604"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7">
            <a:extLst>
              <a:ext uri="{FF2B5EF4-FFF2-40B4-BE49-F238E27FC236}">
                <a16:creationId xmlns:a16="http://schemas.microsoft.com/office/drawing/2014/main" id="{AE56BB2C-72B4-F12E-16E8-DE97C74B1517}"/>
              </a:ext>
            </a:extLst>
          </p:cNvPr>
          <p:cNvSpPr/>
          <p:nvPr/>
        </p:nvSpPr>
        <p:spPr>
          <a:xfrm>
            <a:off x="1196272" y="5851024"/>
            <a:ext cx="9799456" cy="83285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nl-BE" sz="3200" dirty="0">
                <a:latin typeface="Barlow Condensed" panose="00000506000000000000" pitchFamily="2" charset="0"/>
              </a:rPr>
              <a:t>2011 – Prof. Harald Haas – VLC: </a:t>
            </a:r>
            <a:r>
              <a:rPr lang="nl-BE" sz="3200" dirty="0" err="1">
                <a:latin typeface="Barlow Condensed" panose="00000506000000000000" pitchFamily="2" charset="0"/>
              </a:rPr>
              <a:t>visible</a:t>
            </a:r>
            <a:r>
              <a:rPr lang="nl-BE" sz="3200" dirty="0">
                <a:latin typeface="Barlow Condensed" panose="00000506000000000000" pitchFamily="2" charset="0"/>
              </a:rPr>
              <a:t> light </a:t>
            </a:r>
            <a:r>
              <a:rPr lang="nl-BE" sz="3200" dirty="0" err="1">
                <a:latin typeface="Barlow Condensed" panose="00000506000000000000" pitchFamily="2" charset="0"/>
              </a:rPr>
              <a:t>communication</a:t>
            </a:r>
            <a:endParaRPr lang="nl-BE" sz="3200" dirty="0">
              <a:latin typeface="Barlow Condensed" panose="00000506000000000000" pitchFamily="2" charset="0"/>
            </a:endParaRPr>
          </a:p>
        </p:txBody>
      </p:sp>
    </p:spTree>
    <p:extLst>
      <p:ext uri="{BB962C8B-B14F-4D97-AF65-F5344CB8AC3E}">
        <p14:creationId xmlns:p14="http://schemas.microsoft.com/office/powerpoint/2010/main" val="408438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EF56-AFEA-0540-BF29-C35C4DAA91A9}"/>
              </a:ext>
            </a:extLst>
          </p:cNvPr>
          <p:cNvSpPr>
            <a:spLocks noGrp="1"/>
          </p:cNvSpPr>
          <p:nvPr>
            <p:ph type="title"/>
          </p:nvPr>
        </p:nvSpPr>
        <p:spPr/>
        <p:txBody>
          <a:bodyPr/>
          <a:lstStyle/>
          <a:p>
            <a:r>
              <a:rPr lang="en-US" dirty="0" err="1"/>
              <a:t>Lifi</a:t>
            </a:r>
            <a:r>
              <a:rPr lang="en-US" dirty="0"/>
              <a:t> +</a:t>
            </a:r>
            <a:endParaRPr lang="LID4096" dirty="0"/>
          </a:p>
        </p:txBody>
      </p:sp>
      <p:pic>
        <p:nvPicPr>
          <p:cNvPr id="4" name="Picture 2" descr="Is Li-Fi “To Be” or “Not To Be”? Part 3 – Status">
            <a:extLst>
              <a:ext uri="{FF2B5EF4-FFF2-40B4-BE49-F238E27FC236}">
                <a16:creationId xmlns:a16="http://schemas.microsoft.com/office/drawing/2014/main" id="{FD529B00-5E0A-D2AF-7EF9-FEE366CF17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12" b="2501"/>
          <a:stretch/>
        </p:blipFill>
        <p:spPr bwMode="auto">
          <a:xfrm>
            <a:off x="5070885" y="1282062"/>
            <a:ext cx="6924143" cy="3929933"/>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11">
            <a:extLst>
              <a:ext uri="{FF2B5EF4-FFF2-40B4-BE49-F238E27FC236}">
                <a16:creationId xmlns:a16="http://schemas.microsoft.com/office/drawing/2014/main" id="{7E7AF026-AB94-71C2-1955-C8555E606BBD}"/>
              </a:ext>
            </a:extLst>
          </p:cNvPr>
          <p:cNvSpPr/>
          <p:nvPr/>
        </p:nvSpPr>
        <p:spPr>
          <a:xfrm>
            <a:off x="247652" y="1282062"/>
            <a:ext cx="4823234" cy="16237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hoge overdrachtssnelheden</a:t>
            </a:r>
          </a:p>
        </p:txBody>
      </p:sp>
      <p:sp>
        <p:nvSpPr>
          <p:cNvPr id="6" name="Rechthoek 12">
            <a:extLst>
              <a:ext uri="{FF2B5EF4-FFF2-40B4-BE49-F238E27FC236}">
                <a16:creationId xmlns:a16="http://schemas.microsoft.com/office/drawing/2014/main" id="{C58DCC89-A1E9-F519-B90B-80AE765C8297}"/>
              </a:ext>
            </a:extLst>
          </p:cNvPr>
          <p:cNvSpPr/>
          <p:nvPr/>
        </p:nvSpPr>
        <p:spPr>
          <a:xfrm>
            <a:off x="247651" y="1935282"/>
            <a:ext cx="4823234" cy="16237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veilig</a:t>
            </a:r>
          </a:p>
        </p:txBody>
      </p:sp>
      <p:sp>
        <p:nvSpPr>
          <p:cNvPr id="7" name="Rechthoek 13">
            <a:extLst>
              <a:ext uri="{FF2B5EF4-FFF2-40B4-BE49-F238E27FC236}">
                <a16:creationId xmlns:a16="http://schemas.microsoft.com/office/drawing/2014/main" id="{BE309B65-1284-DE44-0532-CF0805B115EB}"/>
              </a:ext>
            </a:extLst>
          </p:cNvPr>
          <p:cNvSpPr/>
          <p:nvPr/>
        </p:nvSpPr>
        <p:spPr>
          <a:xfrm>
            <a:off x="247651" y="2588502"/>
            <a:ext cx="4823234" cy="16237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reflectie van licht volstaat</a:t>
            </a:r>
          </a:p>
        </p:txBody>
      </p:sp>
    </p:spTree>
    <p:extLst>
      <p:ext uri="{BB962C8B-B14F-4D97-AF65-F5344CB8AC3E}">
        <p14:creationId xmlns:p14="http://schemas.microsoft.com/office/powerpoint/2010/main" val="324882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F3442-B9FE-06A5-4547-58B9E2A54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3786E-56F7-A279-26C1-EB911F6783CB}"/>
              </a:ext>
            </a:extLst>
          </p:cNvPr>
          <p:cNvSpPr>
            <a:spLocks noGrp="1"/>
          </p:cNvSpPr>
          <p:nvPr>
            <p:ph type="title"/>
          </p:nvPr>
        </p:nvSpPr>
        <p:spPr/>
        <p:txBody>
          <a:bodyPr/>
          <a:lstStyle/>
          <a:p>
            <a:r>
              <a:rPr lang="en-US" dirty="0" err="1"/>
              <a:t>Lifi</a:t>
            </a:r>
            <a:r>
              <a:rPr lang="en-US" dirty="0"/>
              <a:t> +</a:t>
            </a:r>
            <a:endParaRPr lang="LID4096" dirty="0"/>
          </a:p>
        </p:txBody>
      </p:sp>
      <p:pic>
        <p:nvPicPr>
          <p:cNvPr id="4" name="Picture 2" descr="Is Li-Fi “To Be” or “Not To Be”? Part 3 – Status">
            <a:extLst>
              <a:ext uri="{FF2B5EF4-FFF2-40B4-BE49-F238E27FC236}">
                <a16:creationId xmlns:a16="http://schemas.microsoft.com/office/drawing/2014/main" id="{A0F79FA1-87A5-9567-16EE-C9D16C779C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12" b="2501"/>
          <a:stretch/>
        </p:blipFill>
        <p:spPr bwMode="auto">
          <a:xfrm>
            <a:off x="5070885" y="1262009"/>
            <a:ext cx="6924143" cy="3929933"/>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11">
            <a:extLst>
              <a:ext uri="{FF2B5EF4-FFF2-40B4-BE49-F238E27FC236}">
                <a16:creationId xmlns:a16="http://schemas.microsoft.com/office/drawing/2014/main" id="{CFBF6A3E-A0FD-9773-40D4-8327FD13164B}"/>
              </a:ext>
            </a:extLst>
          </p:cNvPr>
          <p:cNvSpPr/>
          <p:nvPr/>
        </p:nvSpPr>
        <p:spPr>
          <a:xfrm>
            <a:off x="247652" y="1282062"/>
            <a:ext cx="4823234" cy="16237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hoge overdrachtssnelheden</a:t>
            </a:r>
          </a:p>
        </p:txBody>
      </p:sp>
      <p:sp>
        <p:nvSpPr>
          <p:cNvPr id="6" name="Rechthoek 12">
            <a:extLst>
              <a:ext uri="{FF2B5EF4-FFF2-40B4-BE49-F238E27FC236}">
                <a16:creationId xmlns:a16="http://schemas.microsoft.com/office/drawing/2014/main" id="{7F8B6F44-F08E-8C19-2D4A-BBFAD42D43A5}"/>
              </a:ext>
            </a:extLst>
          </p:cNvPr>
          <p:cNvSpPr/>
          <p:nvPr/>
        </p:nvSpPr>
        <p:spPr>
          <a:xfrm>
            <a:off x="247651" y="1935282"/>
            <a:ext cx="4823234" cy="16237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veilig</a:t>
            </a:r>
          </a:p>
        </p:txBody>
      </p:sp>
      <p:sp>
        <p:nvSpPr>
          <p:cNvPr id="7" name="Rechthoek 13">
            <a:extLst>
              <a:ext uri="{FF2B5EF4-FFF2-40B4-BE49-F238E27FC236}">
                <a16:creationId xmlns:a16="http://schemas.microsoft.com/office/drawing/2014/main" id="{3691DFF8-E8BF-CCCF-E6B9-E768E48182E3}"/>
              </a:ext>
            </a:extLst>
          </p:cNvPr>
          <p:cNvSpPr/>
          <p:nvPr/>
        </p:nvSpPr>
        <p:spPr>
          <a:xfrm>
            <a:off x="247651" y="2588502"/>
            <a:ext cx="4823234" cy="16237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reflectie van licht volstaat</a:t>
            </a:r>
          </a:p>
        </p:txBody>
      </p:sp>
      <p:sp>
        <p:nvSpPr>
          <p:cNvPr id="3" name="Rechthoek 11">
            <a:extLst>
              <a:ext uri="{FF2B5EF4-FFF2-40B4-BE49-F238E27FC236}">
                <a16:creationId xmlns:a16="http://schemas.microsoft.com/office/drawing/2014/main" id="{2649116B-28E9-689B-C8DE-18C5F5F44400}"/>
              </a:ext>
            </a:extLst>
          </p:cNvPr>
          <p:cNvSpPr/>
          <p:nvPr/>
        </p:nvSpPr>
        <p:spPr>
          <a:xfrm>
            <a:off x="247650" y="3400397"/>
            <a:ext cx="4064705" cy="12143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minder schadelijk</a:t>
            </a:r>
          </a:p>
        </p:txBody>
      </p:sp>
      <p:sp>
        <p:nvSpPr>
          <p:cNvPr id="8" name="Rechthoek 12">
            <a:extLst>
              <a:ext uri="{FF2B5EF4-FFF2-40B4-BE49-F238E27FC236}">
                <a16:creationId xmlns:a16="http://schemas.microsoft.com/office/drawing/2014/main" id="{D27E9EA3-BA90-66D6-964E-FFC96C6BB2BD}"/>
              </a:ext>
            </a:extLst>
          </p:cNvPr>
          <p:cNvSpPr/>
          <p:nvPr/>
        </p:nvSpPr>
        <p:spPr>
          <a:xfrm>
            <a:off x="247650" y="4007547"/>
            <a:ext cx="4064705" cy="12143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geen interferentie</a:t>
            </a:r>
          </a:p>
        </p:txBody>
      </p:sp>
      <p:sp>
        <p:nvSpPr>
          <p:cNvPr id="9" name="Rechthoek 13">
            <a:extLst>
              <a:ext uri="{FF2B5EF4-FFF2-40B4-BE49-F238E27FC236}">
                <a16:creationId xmlns:a16="http://schemas.microsoft.com/office/drawing/2014/main" id="{2824EC55-92DD-D069-6DC9-3ABBC763114C}"/>
              </a:ext>
            </a:extLst>
          </p:cNvPr>
          <p:cNvSpPr/>
          <p:nvPr/>
        </p:nvSpPr>
        <p:spPr>
          <a:xfrm>
            <a:off x="247648" y="5221847"/>
            <a:ext cx="9008647" cy="12143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bestaande verlichting kan aangepast worden</a:t>
            </a:r>
          </a:p>
        </p:txBody>
      </p:sp>
      <p:sp>
        <p:nvSpPr>
          <p:cNvPr id="10" name="Rechthoek 10">
            <a:extLst>
              <a:ext uri="{FF2B5EF4-FFF2-40B4-BE49-F238E27FC236}">
                <a16:creationId xmlns:a16="http://schemas.microsoft.com/office/drawing/2014/main" id="{27B248B1-AC58-9F02-4607-8030A8B83B37}"/>
              </a:ext>
            </a:extLst>
          </p:cNvPr>
          <p:cNvSpPr/>
          <p:nvPr/>
        </p:nvSpPr>
        <p:spPr>
          <a:xfrm>
            <a:off x="247649" y="4614697"/>
            <a:ext cx="4693319" cy="12143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geen wettelijke beperkingen</a:t>
            </a:r>
          </a:p>
        </p:txBody>
      </p:sp>
    </p:spTree>
    <p:extLst>
      <p:ext uri="{BB962C8B-B14F-4D97-AF65-F5344CB8AC3E}">
        <p14:creationId xmlns:p14="http://schemas.microsoft.com/office/powerpoint/2010/main" val="285327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P spid="8"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2EF36-78F5-C191-9275-C7A5FE7A5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5ACAA-3C22-8B97-B6F0-767F382D4AFD}"/>
              </a:ext>
            </a:extLst>
          </p:cNvPr>
          <p:cNvSpPr>
            <a:spLocks noGrp="1"/>
          </p:cNvSpPr>
          <p:nvPr>
            <p:ph type="title"/>
          </p:nvPr>
        </p:nvSpPr>
        <p:spPr/>
        <p:txBody>
          <a:bodyPr/>
          <a:lstStyle/>
          <a:p>
            <a:r>
              <a:rPr lang="en-US" dirty="0" err="1"/>
              <a:t>Lifi</a:t>
            </a:r>
            <a:r>
              <a:rPr lang="en-US" dirty="0"/>
              <a:t> -</a:t>
            </a:r>
            <a:endParaRPr lang="LID4096" dirty="0"/>
          </a:p>
        </p:txBody>
      </p:sp>
      <p:pic>
        <p:nvPicPr>
          <p:cNvPr id="4" name="Picture 2" descr="Is Li-Fi “To Be” or “Not To Be”? Part 3 – Status">
            <a:extLst>
              <a:ext uri="{FF2B5EF4-FFF2-40B4-BE49-F238E27FC236}">
                <a16:creationId xmlns:a16="http://schemas.microsoft.com/office/drawing/2014/main" id="{11897EF7-1D4B-783E-0122-44AE4F70E7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12" b="2501"/>
          <a:stretch/>
        </p:blipFill>
        <p:spPr bwMode="auto">
          <a:xfrm>
            <a:off x="5070885" y="1282062"/>
            <a:ext cx="6924143" cy="3929933"/>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11">
            <a:extLst>
              <a:ext uri="{FF2B5EF4-FFF2-40B4-BE49-F238E27FC236}">
                <a16:creationId xmlns:a16="http://schemas.microsoft.com/office/drawing/2014/main" id="{5A115F3D-86E8-DC19-3105-E331653ED99D}"/>
              </a:ext>
            </a:extLst>
          </p:cNvPr>
          <p:cNvSpPr/>
          <p:nvPr/>
        </p:nvSpPr>
        <p:spPr>
          <a:xfrm>
            <a:off x="247652" y="1282062"/>
            <a:ext cx="4823234" cy="16237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enkel binneskamers</a:t>
            </a:r>
          </a:p>
        </p:txBody>
      </p:sp>
      <p:sp>
        <p:nvSpPr>
          <p:cNvPr id="6" name="Rechthoek 12">
            <a:extLst>
              <a:ext uri="{FF2B5EF4-FFF2-40B4-BE49-F238E27FC236}">
                <a16:creationId xmlns:a16="http://schemas.microsoft.com/office/drawing/2014/main" id="{909D71EC-7ECD-BEA8-8ACB-D9A1D77B2F01}"/>
              </a:ext>
            </a:extLst>
          </p:cNvPr>
          <p:cNvSpPr/>
          <p:nvPr/>
        </p:nvSpPr>
        <p:spPr>
          <a:xfrm>
            <a:off x="247651" y="1935282"/>
            <a:ext cx="4823234" cy="16237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zenders in elke ruimte</a:t>
            </a:r>
          </a:p>
        </p:txBody>
      </p:sp>
      <p:sp>
        <p:nvSpPr>
          <p:cNvPr id="7" name="Rechthoek 13">
            <a:extLst>
              <a:ext uri="{FF2B5EF4-FFF2-40B4-BE49-F238E27FC236}">
                <a16:creationId xmlns:a16="http://schemas.microsoft.com/office/drawing/2014/main" id="{C8AD726B-318A-13BB-46E6-9E4A2997D8B8}"/>
              </a:ext>
            </a:extLst>
          </p:cNvPr>
          <p:cNvSpPr/>
          <p:nvPr/>
        </p:nvSpPr>
        <p:spPr>
          <a:xfrm>
            <a:off x="247651" y="2588502"/>
            <a:ext cx="4823234" cy="16237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licht steeds branden</a:t>
            </a:r>
          </a:p>
        </p:txBody>
      </p:sp>
      <p:sp>
        <p:nvSpPr>
          <p:cNvPr id="3" name="Rechthoek 13">
            <a:extLst>
              <a:ext uri="{FF2B5EF4-FFF2-40B4-BE49-F238E27FC236}">
                <a16:creationId xmlns:a16="http://schemas.microsoft.com/office/drawing/2014/main" id="{D0623448-D972-E216-1279-3C19795284E3}"/>
              </a:ext>
            </a:extLst>
          </p:cNvPr>
          <p:cNvSpPr/>
          <p:nvPr/>
        </p:nvSpPr>
        <p:spPr>
          <a:xfrm>
            <a:off x="247651" y="3241722"/>
            <a:ext cx="4823234" cy="162379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buFont typeface="Arial" panose="020B0604020202020204" pitchFamily="34" charset="0"/>
              <a:buChar char="•"/>
            </a:pPr>
            <a:r>
              <a:rPr lang="nl-BE" sz="3200" dirty="0">
                <a:latin typeface="Barlow Condensed" panose="00000506000000000000" pitchFamily="2" charset="0"/>
              </a:rPr>
              <a:t>sterk omgevingslicht</a:t>
            </a:r>
          </a:p>
        </p:txBody>
      </p:sp>
    </p:spTree>
    <p:extLst>
      <p:ext uri="{BB962C8B-B14F-4D97-AF65-F5344CB8AC3E}">
        <p14:creationId xmlns:p14="http://schemas.microsoft.com/office/powerpoint/2010/main" val="90613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15AC1-60B4-8583-D5D7-68F8FC180A0F}"/>
              </a:ext>
            </a:extLst>
          </p:cNvPr>
          <p:cNvSpPr>
            <a:spLocks noGrp="1"/>
          </p:cNvSpPr>
          <p:nvPr>
            <p:ph type="title"/>
          </p:nvPr>
        </p:nvSpPr>
        <p:spPr/>
        <p:txBody>
          <a:bodyPr/>
          <a:lstStyle/>
          <a:p>
            <a:r>
              <a:rPr lang="en-US" dirty="0"/>
              <a:t>NFC – Near-Field Communication</a:t>
            </a:r>
            <a:endParaRPr lang="LID4096" dirty="0"/>
          </a:p>
        </p:txBody>
      </p:sp>
      <p:pic>
        <p:nvPicPr>
          <p:cNvPr id="1026" name="Picture 2" descr="undefined">
            <a:extLst>
              <a:ext uri="{FF2B5EF4-FFF2-40B4-BE49-F238E27FC236}">
                <a16:creationId xmlns:a16="http://schemas.microsoft.com/office/drawing/2014/main" id="{56ABCC23-B540-426A-3468-48F4EEA6F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61544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303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2F30-5821-1157-0075-219CA2638AC2}"/>
              </a:ext>
            </a:extLst>
          </p:cNvPr>
          <p:cNvSpPr>
            <a:spLocks noGrp="1"/>
          </p:cNvSpPr>
          <p:nvPr>
            <p:ph type="title"/>
          </p:nvPr>
        </p:nvSpPr>
        <p:spPr/>
        <p:txBody>
          <a:bodyPr/>
          <a:lstStyle/>
          <a:p>
            <a:r>
              <a:rPr lang="en-US" dirty="0"/>
              <a:t>NFC-tag</a:t>
            </a:r>
            <a:endParaRPr lang="LID4096" dirty="0"/>
          </a:p>
        </p:txBody>
      </p:sp>
      <p:pic>
        <p:nvPicPr>
          <p:cNvPr id="2050" name="Picture 2">
            <a:extLst>
              <a:ext uri="{FF2B5EF4-FFF2-40B4-BE49-F238E27FC236}">
                <a16:creationId xmlns:a16="http://schemas.microsoft.com/office/drawing/2014/main" id="{E3EFD2CA-CCAA-27FD-C3A4-190CC4459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467" y="1138382"/>
            <a:ext cx="5473065" cy="480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670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1B3CD-5351-9A18-A5E9-2A92D03CE8A5}"/>
              </a:ext>
            </a:extLst>
          </p:cNvPr>
          <p:cNvSpPr>
            <a:spLocks noGrp="1"/>
          </p:cNvSpPr>
          <p:nvPr>
            <p:ph type="title"/>
          </p:nvPr>
        </p:nvSpPr>
        <p:spPr/>
        <p:txBody>
          <a:bodyPr/>
          <a:lstStyle/>
          <a:p>
            <a:r>
              <a:rPr lang="en-US" dirty="0"/>
              <a:t>NFC-</a:t>
            </a:r>
            <a:r>
              <a:rPr lang="en-US" dirty="0" err="1"/>
              <a:t>toepassingen</a:t>
            </a:r>
            <a:endParaRPr lang="LID4096" dirty="0"/>
          </a:p>
        </p:txBody>
      </p:sp>
      <p:pic>
        <p:nvPicPr>
          <p:cNvPr id="3076" name="Picture 4">
            <a:extLst>
              <a:ext uri="{FF2B5EF4-FFF2-40B4-BE49-F238E27FC236}">
                <a16:creationId xmlns:a16="http://schemas.microsoft.com/office/drawing/2014/main" id="{0F7A9705-6291-4E49-BD7C-52791FA74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0454" y="1027906"/>
            <a:ext cx="5442585" cy="36283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pple Pay">
            <a:extLst>
              <a:ext uri="{FF2B5EF4-FFF2-40B4-BE49-F238E27FC236}">
                <a16:creationId xmlns:a16="http://schemas.microsoft.com/office/drawing/2014/main" id="{68A2FEB6-3E3B-DAC2-3055-5CF17D210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05" y="2682240"/>
            <a:ext cx="5134215" cy="332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684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ECB66-6080-4BA6-C5C8-BE38AA4A7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9ECE9-06E9-AEF0-0C21-3D0B62F0F51A}"/>
              </a:ext>
            </a:extLst>
          </p:cNvPr>
          <p:cNvSpPr>
            <a:spLocks noGrp="1"/>
          </p:cNvSpPr>
          <p:nvPr>
            <p:ph type="title"/>
          </p:nvPr>
        </p:nvSpPr>
        <p:spPr/>
        <p:txBody>
          <a:bodyPr/>
          <a:lstStyle/>
          <a:p>
            <a:r>
              <a:rPr lang="en-US" dirty="0" err="1"/>
              <a:t>Aparte</a:t>
            </a:r>
            <a:r>
              <a:rPr lang="en-US" dirty="0"/>
              <a:t> </a:t>
            </a:r>
            <a:r>
              <a:rPr lang="en-US" dirty="0" err="1"/>
              <a:t>Netwerkinterface</a:t>
            </a:r>
            <a:r>
              <a:rPr lang="en-US" dirty="0"/>
              <a:t> Laptop</a:t>
            </a:r>
            <a:endParaRPr lang="LID4096" dirty="0"/>
          </a:p>
        </p:txBody>
      </p:sp>
      <p:pic>
        <p:nvPicPr>
          <p:cNvPr id="4" name="Picture 6" descr="HP 689457-001 WiFi + Bluetooth BT 4.0 Mini PCI-E Wireless Card -  SaleMedia.nl">
            <a:extLst>
              <a:ext uri="{FF2B5EF4-FFF2-40B4-BE49-F238E27FC236}">
                <a16:creationId xmlns:a16="http://schemas.microsoft.com/office/drawing/2014/main" id="{4A1E3149-8310-F3C1-280B-B7C2C118B9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86" t="21599" r="14264" b="23380"/>
          <a:stretch/>
        </p:blipFill>
        <p:spPr bwMode="auto">
          <a:xfrm>
            <a:off x="7082790" y="2275205"/>
            <a:ext cx="5109210" cy="4217670"/>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6">
            <a:extLst>
              <a:ext uri="{FF2B5EF4-FFF2-40B4-BE49-F238E27FC236}">
                <a16:creationId xmlns:a16="http://schemas.microsoft.com/office/drawing/2014/main" id="{1F2296A4-AC92-677D-9504-80332297B900}"/>
              </a:ext>
            </a:extLst>
          </p:cNvPr>
          <p:cNvSpPr/>
          <p:nvPr/>
        </p:nvSpPr>
        <p:spPr>
          <a:xfrm>
            <a:off x="838200" y="2080147"/>
            <a:ext cx="6074074" cy="9361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000" dirty="0">
                <a:latin typeface="Barlow Condensed" panose="00000506000000000000" pitchFamily="2" charset="0"/>
              </a:rPr>
              <a:t>Mini-pcie kaartje</a:t>
            </a:r>
          </a:p>
        </p:txBody>
      </p:sp>
      <p:sp>
        <p:nvSpPr>
          <p:cNvPr id="7" name="Rechthoek 6">
            <a:extLst>
              <a:ext uri="{FF2B5EF4-FFF2-40B4-BE49-F238E27FC236}">
                <a16:creationId xmlns:a16="http://schemas.microsoft.com/office/drawing/2014/main" id="{BBFCC21E-B2B2-260D-7430-0FC171F50ECD}"/>
              </a:ext>
            </a:extLst>
          </p:cNvPr>
          <p:cNvSpPr/>
          <p:nvPr/>
        </p:nvSpPr>
        <p:spPr>
          <a:xfrm>
            <a:off x="838200" y="3016251"/>
            <a:ext cx="6074074" cy="9361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000" dirty="0">
                <a:latin typeface="Barlow Condensed" panose="00000506000000000000" pitchFamily="2" charset="0"/>
              </a:rPr>
              <a:t>Verbinden met interne antenne</a:t>
            </a:r>
          </a:p>
        </p:txBody>
      </p:sp>
    </p:spTree>
    <p:extLst>
      <p:ext uri="{BB962C8B-B14F-4D97-AF65-F5344CB8AC3E}">
        <p14:creationId xmlns:p14="http://schemas.microsoft.com/office/powerpoint/2010/main" val="41171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0BB46-076F-5CC5-3B7B-66A62D9CE4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1C977-47E7-9DA3-EAE8-D49A6F485BA7}"/>
              </a:ext>
            </a:extLst>
          </p:cNvPr>
          <p:cNvSpPr>
            <a:spLocks noGrp="1"/>
          </p:cNvSpPr>
          <p:nvPr>
            <p:ph type="ctrTitle"/>
          </p:nvPr>
        </p:nvSpPr>
        <p:spPr>
          <a:xfrm>
            <a:off x="1524000" y="1525028"/>
            <a:ext cx="9144000" cy="2387600"/>
          </a:xfrm>
        </p:spPr>
        <p:txBody>
          <a:bodyPr/>
          <a:lstStyle/>
          <a:p>
            <a:r>
              <a:rPr lang="en-US" dirty="0" err="1"/>
              <a:t>Netwerkverdeeldozen</a:t>
            </a:r>
            <a:endParaRPr lang="LID4096" dirty="0"/>
          </a:p>
        </p:txBody>
      </p:sp>
    </p:spTree>
    <p:extLst>
      <p:ext uri="{BB962C8B-B14F-4D97-AF65-F5344CB8AC3E}">
        <p14:creationId xmlns:p14="http://schemas.microsoft.com/office/powerpoint/2010/main" val="1974739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1FFC-9AB9-3C67-6F9D-3A79250DEE67}"/>
              </a:ext>
            </a:extLst>
          </p:cNvPr>
          <p:cNvSpPr>
            <a:spLocks noGrp="1"/>
          </p:cNvSpPr>
          <p:nvPr>
            <p:ph type="title"/>
          </p:nvPr>
        </p:nvSpPr>
        <p:spPr/>
        <p:txBody>
          <a:bodyPr/>
          <a:lstStyle/>
          <a:p>
            <a:r>
              <a:rPr lang="en-US" dirty="0" err="1"/>
              <a:t>Netwerkverdeeldozen</a:t>
            </a:r>
            <a:endParaRPr lang="LID4096" dirty="0"/>
          </a:p>
        </p:txBody>
      </p:sp>
      <p:sp>
        <p:nvSpPr>
          <p:cNvPr id="3" name="Content Placeholder 2">
            <a:extLst>
              <a:ext uri="{FF2B5EF4-FFF2-40B4-BE49-F238E27FC236}">
                <a16:creationId xmlns:a16="http://schemas.microsoft.com/office/drawing/2014/main" id="{D6201D82-76C5-D78A-EE56-5889308F8C5E}"/>
              </a:ext>
            </a:extLst>
          </p:cNvPr>
          <p:cNvSpPr>
            <a:spLocks noGrp="1"/>
          </p:cNvSpPr>
          <p:nvPr>
            <p:ph idx="1"/>
          </p:nvPr>
        </p:nvSpPr>
        <p:spPr/>
        <p:txBody>
          <a:bodyPr>
            <a:normAutofit/>
          </a:bodyPr>
          <a:lstStyle/>
          <a:p>
            <a:r>
              <a:rPr lang="en-US" sz="3600" dirty="0"/>
              <a:t>Alle </a:t>
            </a:r>
            <a:r>
              <a:rPr lang="en-US" sz="3600" dirty="0" err="1"/>
              <a:t>toestellen</a:t>
            </a:r>
            <a:r>
              <a:rPr lang="en-US" sz="3600" dirty="0"/>
              <a:t> in </a:t>
            </a:r>
            <a:r>
              <a:rPr lang="en-US" sz="3600" dirty="0" err="1"/>
              <a:t>een</a:t>
            </a:r>
            <a:r>
              <a:rPr lang="en-US" sz="3600" dirty="0"/>
              <a:t> network die </a:t>
            </a:r>
            <a:r>
              <a:rPr lang="en-US" sz="3600" dirty="0" err="1"/>
              <a:t>verschillende</a:t>
            </a:r>
            <a:r>
              <a:rPr lang="en-US" sz="3600" dirty="0"/>
              <a:t> </a:t>
            </a:r>
            <a:r>
              <a:rPr lang="en-US" sz="3600" dirty="0" err="1"/>
              <a:t>apparaten</a:t>
            </a:r>
            <a:r>
              <a:rPr lang="en-US" sz="3600" dirty="0"/>
              <a:t> van het network met </a:t>
            </a:r>
            <a:r>
              <a:rPr lang="en-US" sz="3600" dirty="0" err="1"/>
              <a:t>elkaar</a:t>
            </a:r>
            <a:r>
              <a:rPr lang="en-US" sz="3600" dirty="0"/>
              <a:t> </a:t>
            </a:r>
            <a:r>
              <a:rPr lang="en-US" sz="3600" dirty="0" err="1"/>
              <a:t>verbinden</a:t>
            </a:r>
            <a:endParaRPr lang="en-US" sz="3600" dirty="0"/>
          </a:p>
          <a:p>
            <a:r>
              <a:rPr lang="en-US" sz="3600" dirty="0" err="1"/>
              <a:t>Poorten</a:t>
            </a:r>
            <a:r>
              <a:rPr lang="en-US" sz="3600" dirty="0"/>
              <a:t> =&gt; </a:t>
            </a:r>
            <a:r>
              <a:rPr lang="en-US" sz="3600" dirty="0" err="1"/>
              <a:t>contacten</a:t>
            </a:r>
            <a:r>
              <a:rPr lang="en-US" sz="3600" dirty="0"/>
              <a:t> </a:t>
            </a:r>
            <a:r>
              <a:rPr lang="en-US" sz="3600" dirty="0" err="1"/>
              <a:t>voor</a:t>
            </a:r>
            <a:r>
              <a:rPr lang="en-US" sz="3600" dirty="0"/>
              <a:t> </a:t>
            </a:r>
            <a:r>
              <a:rPr lang="en-US" sz="3600" dirty="0" err="1"/>
              <a:t>kabels</a:t>
            </a:r>
            <a:endParaRPr lang="LID4096" sz="3600" dirty="0"/>
          </a:p>
        </p:txBody>
      </p:sp>
    </p:spTree>
    <p:extLst>
      <p:ext uri="{BB962C8B-B14F-4D97-AF65-F5344CB8AC3E}">
        <p14:creationId xmlns:p14="http://schemas.microsoft.com/office/powerpoint/2010/main" val="384950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9DE44-837D-86E1-CE8F-536EBA135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3D8AF-7B6A-B8B6-E3FF-49DF059D49B4}"/>
              </a:ext>
            </a:extLst>
          </p:cNvPr>
          <p:cNvSpPr>
            <a:spLocks noGrp="1"/>
          </p:cNvSpPr>
          <p:nvPr>
            <p:ph type="title"/>
          </p:nvPr>
        </p:nvSpPr>
        <p:spPr/>
        <p:txBody>
          <a:bodyPr/>
          <a:lstStyle/>
          <a:p>
            <a:r>
              <a:rPr lang="en-US" dirty="0"/>
              <a:t>Repeater </a:t>
            </a:r>
            <a:r>
              <a:rPr lang="en-US" dirty="0" err="1"/>
              <a:t>en</a:t>
            </a:r>
            <a:r>
              <a:rPr lang="en-US" dirty="0"/>
              <a:t> hub</a:t>
            </a:r>
            <a:endParaRPr lang="LID4096" dirty="0"/>
          </a:p>
        </p:txBody>
      </p:sp>
      <p:sp>
        <p:nvSpPr>
          <p:cNvPr id="3" name="TextBox 2">
            <a:extLst>
              <a:ext uri="{FF2B5EF4-FFF2-40B4-BE49-F238E27FC236}">
                <a16:creationId xmlns:a16="http://schemas.microsoft.com/office/drawing/2014/main" id="{148FB0FB-4BA2-7CAE-71A1-04B525232A59}"/>
              </a:ext>
            </a:extLst>
          </p:cNvPr>
          <p:cNvSpPr txBox="1"/>
          <p:nvPr/>
        </p:nvSpPr>
        <p:spPr>
          <a:xfrm>
            <a:off x="838200" y="1844842"/>
            <a:ext cx="10022305" cy="1754326"/>
          </a:xfrm>
          <a:prstGeom prst="rect">
            <a:avLst/>
          </a:prstGeom>
          <a:noFill/>
        </p:spPr>
        <p:txBody>
          <a:bodyPr wrap="square" rtlCol="0">
            <a:spAutoFit/>
          </a:bodyPr>
          <a:lstStyle/>
          <a:p>
            <a:pPr marL="457200" indent="-457200">
              <a:buFont typeface="Arial" panose="020B0604020202020204" pitchFamily="34" charset="0"/>
              <a:buChar char="•"/>
            </a:pPr>
            <a:r>
              <a:rPr lang="en-US" sz="3600" dirty="0" err="1"/>
              <a:t>Geeft</a:t>
            </a:r>
            <a:r>
              <a:rPr lang="en-US" sz="3600" dirty="0"/>
              <a:t> </a:t>
            </a:r>
            <a:r>
              <a:rPr lang="en-US" sz="3600" dirty="0" err="1"/>
              <a:t>signaal</a:t>
            </a:r>
            <a:r>
              <a:rPr lang="en-US" sz="3600" dirty="0"/>
              <a:t> </a:t>
            </a:r>
            <a:r>
              <a:rPr lang="en-US" sz="3600" dirty="0" err="1"/>
              <a:t>versterkt</a:t>
            </a:r>
            <a:r>
              <a:rPr lang="en-US" sz="3600" dirty="0"/>
              <a:t> door</a:t>
            </a:r>
          </a:p>
          <a:p>
            <a:pPr marL="457200" indent="-457200">
              <a:buFont typeface="Arial" panose="020B0604020202020204" pitchFamily="34" charset="0"/>
              <a:buChar char="•"/>
            </a:pPr>
            <a:r>
              <a:rPr lang="en-US" sz="3600" dirty="0"/>
              <a:t>Geen </a:t>
            </a:r>
            <a:r>
              <a:rPr lang="en-US" sz="3600" dirty="0" err="1"/>
              <a:t>controlefunctie</a:t>
            </a:r>
            <a:endParaRPr lang="en-US" sz="3600" dirty="0"/>
          </a:p>
          <a:p>
            <a:pPr marL="457200" indent="-457200">
              <a:buFont typeface="Arial" panose="020B0604020202020204" pitchFamily="34" charset="0"/>
              <a:buChar char="•"/>
            </a:pPr>
            <a:r>
              <a:rPr lang="en-US" sz="3600" dirty="0"/>
              <a:t>Geen IP-</a:t>
            </a:r>
            <a:r>
              <a:rPr lang="en-US" sz="3600" dirty="0" err="1"/>
              <a:t>adres</a:t>
            </a:r>
            <a:endParaRPr lang="LID4096" sz="3600" dirty="0"/>
          </a:p>
        </p:txBody>
      </p:sp>
      <p:cxnSp>
        <p:nvCxnSpPr>
          <p:cNvPr id="5" name="Rechte verbindingslijn 13">
            <a:extLst>
              <a:ext uri="{FF2B5EF4-FFF2-40B4-BE49-F238E27FC236}">
                <a16:creationId xmlns:a16="http://schemas.microsoft.com/office/drawing/2014/main" id="{DE311074-596C-F244-4B11-C66D7A87BBAC}"/>
              </a:ext>
            </a:extLst>
          </p:cNvPr>
          <p:cNvCxnSpPr/>
          <p:nvPr/>
        </p:nvCxnSpPr>
        <p:spPr>
          <a:xfrm>
            <a:off x="8086826" y="200519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hthoek 25">
            <a:extLst>
              <a:ext uri="{FF2B5EF4-FFF2-40B4-BE49-F238E27FC236}">
                <a16:creationId xmlns:a16="http://schemas.microsoft.com/office/drawing/2014/main" id="{D51C546B-05B3-EDAF-07F0-AF3983EE1B2C}"/>
              </a:ext>
            </a:extLst>
          </p:cNvPr>
          <p:cNvSpPr/>
          <p:nvPr/>
        </p:nvSpPr>
        <p:spPr>
          <a:xfrm>
            <a:off x="8003006" y="1039085"/>
            <a:ext cx="2339340" cy="5136901"/>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endParaRPr lang="nl-BE" sz="3200" dirty="0">
              <a:latin typeface="Barlow Condensed" panose="00000506000000000000" pitchFamily="2" charset="0"/>
            </a:endParaRPr>
          </a:p>
        </p:txBody>
      </p:sp>
      <p:sp>
        <p:nvSpPr>
          <p:cNvPr id="8" name="Rechthoek 26">
            <a:extLst>
              <a:ext uri="{FF2B5EF4-FFF2-40B4-BE49-F238E27FC236}">
                <a16:creationId xmlns:a16="http://schemas.microsoft.com/office/drawing/2014/main" id="{80CD70C6-53ED-80F9-F754-CBED361CD7D0}"/>
              </a:ext>
            </a:extLst>
          </p:cNvPr>
          <p:cNvSpPr/>
          <p:nvPr/>
        </p:nvSpPr>
        <p:spPr>
          <a:xfrm>
            <a:off x="8105393" y="1114624"/>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toepassingslaag</a:t>
            </a:r>
            <a:endParaRPr lang="nl-BE" sz="2400" dirty="0">
              <a:solidFill>
                <a:schemeClr val="accent1"/>
              </a:solidFill>
              <a:latin typeface="Barlow Condensed" panose="00000506000000000000" pitchFamily="2" charset="0"/>
            </a:endParaRPr>
          </a:p>
        </p:txBody>
      </p:sp>
      <p:sp>
        <p:nvSpPr>
          <p:cNvPr id="9" name="Rechthoek 27">
            <a:extLst>
              <a:ext uri="{FF2B5EF4-FFF2-40B4-BE49-F238E27FC236}">
                <a16:creationId xmlns:a16="http://schemas.microsoft.com/office/drawing/2014/main" id="{48EFD190-6A50-4862-F11C-BA444D700DA9}"/>
              </a:ext>
            </a:extLst>
          </p:cNvPr>
          <p:cNvSpPr/>
          <p:nvPr/>
        </p:nvSpPr>
        <p:spPr>
          <a:xfrm>
            <a:off x="8105393" y="1853594"/>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presentatielaag</a:t>
            </a:r>
            <a:endParaRPr lang="nl-BE" sz="2400" dirty="0">
              <a:solidFill>
                <a:schemeClr val="accent1"/>
              </a:solidFill>
              <a:latin typeface="Barlow Condensed" panose="00000506000000000000" pitchFamily="2" charset="0"/>
            </a:endParaRPr>
          </a:p>
        </p:txBody>
      </p:sp>
      <p:sp>
        <p:nvSpPr>
          <p:cNvPr id="10" name="Rechthoek 28">
            <a:extLst>
              <a:ext uri="{FF2B5EF4-FFF2-40B4-BE49-F238E27FC236}">
                <a16:creationId xmlns:a16="http://schemas.microsoft.com/office/drawing/2014/main" id="{15ADA656-AB43-8A16-F5BD-68F4F53D8C0C}"/>
              </a:ext>
            </a:extLst>
          </p:cNvPr>
          <p:cNvSpPr/>
          <p:nvPr/>
        </p:nvSpPr>
        <p:spPr>
          <a:xfrm>
            <a:off x="8105393" y="2600271"/>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sessielaag</a:t>
            </a:r>
            <a:endParaRPr lang="nl-BE" sz="2400" dirty="0">
              <a:solidFill>
                <a:schemeClr val="accent1"/>
              </a:solidFill>
              <a:latin typeface="Barlow Condensed" panose="00000506000000000000" pitchFamily="2" charset="0"/>
            </a:endParaRPr>
          </a:p>
        </p:txBody>
      </p:sp>
      <p:sp>
        <p:nvSpPr>
          <p:cNvPr id="11" name="Rechthoek 29">
            <a:extLst>
              <a:ext uri="{FF2B5EF4-FFF2-40B4-BE49-F238E27FC236}">
                <a16:creationId xmlns:a16="http://schemas.microsoft.com/office/drawing/2014/main" id="{4138DE8D-7082-AB20-2FC4-39F1784CFD1D}"/>
              </a:ext>
            </a:extLst>
          </p:cNvPr>
          <p:cNvSpPr/>
          <p:nvPr/>
        </p:nvSpPr>
        <p:spPr>
          <a:xfrm>
            <a:off x="8105393" y="3334049"/>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transportlaag</a:t>
            </a:r>
            <a:endParaRPr lang="nl-BE" sz="2400" dirty="0">
              <a:solidFill>
                <a:schemeClr val="accent1"/>
              </a:solidFill>
              <a:latin typeface="Barlow Condensed" panose="00000506000000000000" pitchFamily="2" charset="0"/>
            </a:endParaRPr>
          </a:p>
        </p:txBody>
      </p:sp>
      <p:sp>
        <p:nvSpPr>
          <p:cNvPr id="12" name="Rechthoek 30">
            <a:extLst>
              <a:ext uri="{FF2B5EF4-FFF2-40B4-BE49-F238E27FC236}">
                <a16:creationId xmlns:a16="http://schemas.microsoft.com/office/drawing/2014/main" id="{1DD8F641-A624-787F-EEF7-8AC8DBFE6CC0}"/>
              </a:ext>
            </a:extLst>
          </p:cNvPr>
          <p:cNvSpPr/>
          <p:nvPr/>
        </p:nvSpPr>
        <p:spPr>
          <a:xfrm>
            <a:off x="8105393" y="4054597"/>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netwerklaag</a:t>
            </a:r>
            <a:endParaRPr lang="nl-BE" sz="2400" dirty="0">
              <a:solidFill>
                <a:schemeClr val="accent1"/>
              </a:solidFill>
              <a:latin typeface="Barlow Condensed" panose="00000506000000000000" pitchFamily="2" charset="0"/>
            </a:endParaRPr>
          </a:p>
        </p:txBody>
      </p:sp>
      <p:sp>
        <p:nvSpPr>
          <p:cNvPr id="13" name="Rechthoek 31">
            <a:extLst>
              <a:ext uri="{FF2B5EF4-FFF2-40B4-BE49-F238E27FC236}">
                <a16:creationId xmlns:a16="http://schemas.microsoft.com/office/drawing/2014/main" id="{8337E381-5D93-C556-5165-65DA0FD8C56E}"/>
              </a:ext>
            </a:extLst>
          </p:cNvPr>
          <p:cNvSpPr/>
          <p:nvPr/>
        </p:nvSpPr>
        <p:spPr>
          <a:xfrm>
            <a:off x="8105393" y="4801274"/>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verbindingslaag</a:t>
            </a:r>
            <a:endParaRPr lang="nl-BE" sz="2400" dirty="0">
              <a:solidFill>
                <a:schemeClr val="accent1"/>
              </a:solidFill>
              <a:latin typeface="Barlow Condensed" panose="00000506000000000000" pitchFamily="2" charset="0"/>
            </a:endParaRPr>
          </a:p>
        </p:txBody>
      </p:sp>
      <p:sp>
        <p:nvSpPr>
          <p:cNvPr id="14" name="Rechthoek 32">
            <a:extLst>
              <a:ext uri="{FF2B5EF4-FFF2-40B4-BE49-F238E27FC236}">
                <a16:creationId xmlns:a16="http://schemas.microsoft.com/office/drawing/2014/main" id="{57173B3F-6238-15A7-06D3-8BAD7C598731}"/>
              </a:ext>
            </a:extLst>
          </p:cNvPr>
          <p:cNvSpPr/>
          <p:nvPr/>
        </p:nvSpPr>
        <p:spPr>
          <a:xfrm>
            <a:off x="8105393" y="5519722"/>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a:solidFill>
                  <a:schemeClr val="accent1"/>
                </a:solidFill>
                <a:latin typeface="Barlow Condensed" panose="00000506000000000000" pitchFamily="2" charset="0"/>
              </a:rPr>
              <a:t>fysieke laag</a:t>
            </a:r>
          </a:p>
        </p:txBody>
      </p:sp>
      <p:sp>
        <p:nvSpPr>
          <p:cNvPr id="15" name="Pijl-links 33">
            <a:extLst>
              <a:ext uri="{FF2B5EF4-FFF2-40B4-BE49-F238E27FC236}">
                <a16:creationId xmlns:a16="http://schemas.microsoft.com/office/drawing/2014/main" id="{85D320CF-E545-F3F7-B4A3-D354CBF03430}"/>
              </a:ext>
            </a:extLst>
          </p:cNvPr>
          <p:cNvSpPr/>
          <p:nvPr/>
        </p:nvSpPr>
        <p:spPr>
          <a:xfrm rot="10800000">
            <a:off x="6625450" y="5499873"/>
            <a:ext cx="1428750" cy="595913"/>
          </a:xfrm>
          <a:prstGeom prst="lef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77882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AFE6-36C8-10C6-ECAB-A0FF95F3170B}"/>
              </a:ext>
            </a:extLst>
          </p:cNvPr>
          <p:cNvSpPr>
            <a:spLocks noGrp="1"/>
          </p:cNvSpPr>
          <p:nvPr>
            <p:ph type="title"/>
          </p:nvPr>
        </p:nvSpPr>
        <p:spPr/>
        <p:txBody>
          <a:bodyPr/>
          <a:lstStyle/>
          <a:p>
            <a:r>
              <a:rPr lang="en-US" dirty="0"/>
              <a:t>Repeater</a:t>
            </a:r>
            <a:endParaRPr lang="LID4096" dirty="0"/>
          </a:p>
        </p:txBody>
      </p:sp>
      <p:pic>
        <p:nvPicPr>
          <p:cNvPr id="4" name="Picture 2" descr="Planet POE-E201 Gigabit Inline PoE Repeater 802.3af/at 15W/30W |  Connectec.uk">
            <a:extLst>
              <a:ext uri="{FF2B5EF4-FFF2-40B4-BE49-F238E27FC236}">
                <a16:creationId xmlns:a16="http://schemas.microsoft.com/office/drawing/2014/main" id="{2F771C3B-456D-F27A-0D89-38DA549D40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9409" y="407307"/>
            <a:ext cx="8519795" cy="608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368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FB38F-3719-5464-1F66-4AED544FB8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8FFAD-E94A-E95F-6E97-E864B73B9B95}"/>
              </a:ext>
            </a:extLst>
          </p:cNvPr>
          <p:cNvSpPr>
            <a:spLocks noGrp="1"/>
          </p:cNvSpPr>
          <p:nvPr>
            <p:ph type="title"/>
          </p:nvPr>
        </p:nvSpPr>
        <p:spPr/>
        <p:txBody>
          <a:bodyPr/>
          <a:lstStyle/>
          <a:p>
            <a:r>
              <a:rPr lang="en-US" dirty="0"/>
              <a:t>Repeater</a:t>
            </a:r>
            <a:endParaRPr lang="LID4096" dirty="0"/>
          </a:p>
        </p:txBody>
      </p:sp>
      <p:cxnSp>
        <p:nvCxnSpPr>
          <p:cNvPr id="6" name="Rechte verbindingslijn 23">
            <a:extLst>
              <a:ext uri="{FF2B5EF4-FFF2-40B4-BE49-F238E27FC236}">
                <a16:creationId xmlns:a16="http://schemas.microsoft.com/office/drawing/2014/main" id="{359C8C33-C7F1-AB1D-9D9A-BCBED9039C80}"/>
              </a:ext>
            </a:extLst>
          </p:cNvPr>
          <p:cNvCxnSpPr>
            <a:cxnSpLocks/>
          </p:cNvCxnSpPr>
          <p:nvPr/>
        </p:nvCxnSpPr>
        <p:spPr>
          <a:xfrm>
            <a:off x="4536107" y="3764480"/>
            <a:ext cx="75983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15">
            <a:extLst>
              <a:ext uri="{FF2B5EF4-FFF2-40B4-BE49-F238E27FC236}">
                <a16:creationId xmlns:a16="http://schemas.microsoft.com/office/drawing/2014/main" id="{8D8C157A-E597-E61A-10CC-86AF4F039D88}"/>
              </a:ext>
            </a:extLst>
          </p:cNvPr>
          <p:cNvCxnSpPr/>
          <p:nvPr/>
        </p:nvCxnSpPr>
        <p:spPr>
          <a:xfrm>
            <a:off x="-1337840" y="3764480"/>
            <a:ext cx="23698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18">
            <a:extLst>
              <a:ext uri="{FF2B5EF4-FFF2-40B4-BE49-F238E27FC236}">
                <a16:creationId xmlns:a16="http://schemas.microsoft.com/office/drawing/2014/main" id="{9EABDEA3-36C7-F143-7894-3807584218EA}"/>
              </a:ext>
            </a:extLst>
          </p:cNvPr>
          <p:cNvCxnSpPr/>
          <p:nvPr/>
        </p:nvCxnSpPr>
        <p:spPr>
          <a:xfrm>
            <a:off x="1183630" y="3764480"/>
            <a:ext cx="1854950" cy="0"/>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Rechte verbindingslijn 22">
            <a:extLst>
              <a:ext uri="{FF2B5EF4-FFF2-40B4-BE49-F238E27FC236}">
                <a16:creationId xmlns:a16="http://schemas.microsoft.com/office/drawing/2014/main" id="{AE2D4281-42C3-89DD-EB94-0553AAFEFC68}"/>
              </a:ext>
            </a:extLst>
          </p:cNvPr>
          <p:cNvCxnSpPr/>
          <p:nvPr/>
        </p:nvCxnSpPr>
        <p:spPr>
          <a:xfrm>
            <a:off x="3130540" y="3764480"/>
            <a:ext cx="1854950"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Rechthoek 1">
            <a:extLst>
              <a:ext uri="{FF2B5EF4-FFF2-40B4-BE49-F238E27FC236}">
                <a16:creationId xmlns:a16="http://schemas.microsoft.com/office/drawing/2014/main" id="{EA77F42D-FCFA-A867-9CEB-C022A3B8490A}"/>
              </a:ext>
            </a:extLst>
          </p:cNvPr>
          <p:cNvSpPr/>
          <p:nvPr/>
        </p:nvSpPr>
        <p:spPr>
          <a:xfrm>
            <a:off x="4378492" y="3201151"/>
            <a:ext cx="2535655" cy="11266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nl-BE" sz="2400" dirty="0" err="1">
                <a:latin typeface="Barlow Condensed" panose="00000506000000000000" pitchFamily="2" charset="0"/>
              </a:rPr>
              <a:t>repeater</a:t>
            </a:r>
            <a:endParaRPr lang="nl-BE" sz="2400" dirty="0">
              <a:latin typeface="Barlow Condensed" panose="00000506000000000000" pitchFamily="2" charset="0"/>
            </a:endParaRPr>
          </a:p>
        </p:txBody>
      </p:sp>
    </p:spTree>
    <p:extLst>
      <p:ext uri="{BB962C8B-B14F-4D97-AF65-F5344CB8AC3E}">
        <p14:creationId xmlns:p14="http://schemas.microsoft.com/office/powerpoint/2010/main" val="289200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CEA80-1C77-12A2-609D-A990E97504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32B4C-63DB-1A1E-0B16-1C07C1C862FD}"/>
              </a:ext>
            </a:extLst>
          </p:cNvPr>
          <p:cNvSpPr>
            <a:spLocks noGrp="1"/>
          </p:cNvSpPr>
          <p:nvPr>
            <p:ph type="title"/>
          </p:nvPr>
        </p:nvSpPr>
        <p:spPr/>
        <p:txBody>
          <a:bodyPr/>
          <a:lstStyle/>
          <a:p>
            <a:r>
              <a:rPr lang="en-US" dirty="0"/>
              <a:t>Hub</a:t>
            </a:r>
            <a:endParaRPr lang="LID4096" dirty="0"/>
          </a:p>
        </p:txBody>
      </p:sp>
      <p:pic>
        <p:nvPicPr>
          <p:cNvPr id="3" name="Afbeelding 41">
            <a:extLst>
              <a:ext uri="{FF2B5EF4-FFF2-40B4-BE49-F238E27FC236}">
                <a16:creationId xmlns:a16="http://schemas.microsoft.com/office/drawing/2014/main" id="{FE96B392-55EA-5D1E-FA50-230FB1FD1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738" y="1046584"/>
            <a:ext cx="9620612" cy="5974221"/>
          </a:xfrm>
          <a:prstGeom prst="rect">
            <a:avLst/>
          </a:prstGeom>
        </p:spPr>
      </p:pic>
    </p:spTree>
    <p:extLst>
      <p:ext uri="{BB962C8B-B14F-4D97-AF65-F5344CB8AC3E}">
        <p14:creationId xmlns:p14="http://schemas.microsoft.com/office/powerpoint/2010/main" val="389119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2884E-C4F3-0DEF-8590-8102CA483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A607-123E-8CF1-C31F-96C8D7520F4B}"/>
              </a:ext>
            </a:extLst>
          </p:cNvPr>
          <p:cNvSpPr>
            <a:spLocks noGrp="1"/>
          </p:cNvSpPr>
          <p:nvPr>
            <p:ph type="title"/>
          </p:nvPr>
        </p:nvSpPr>
        <p:spPr/>
        <p:txBody>
          <a:bodyPr/>
          <a:lstStyle/>
          <a:p>
            <a:r>
              <a:rPr lang="en-US" dirty="0"/>
              <a:t>Hub</a:t>
            </a:r>
            <a:endParaRPr lang="LID4096" dirty="0"/>
          </a:p>
        </p:txBody>
      </p:sp>
      <p:cxnSp>
        <p:nvCxnSpPr>
          <p:cNvPr id="4" name="Rechte verbindingslijn 22">
            <a:extLst>
              <a:ext uri="{FF2B5EF4-FFF2-40B4-BE49-F238E27FC236}">
                <a16:creationId xmlns:a16="http://schemas.microsoft.com/office/drawing/2014/main" id="{0BCCADE4-9959-5A28-D2D4-976F8F1A986E}"/>
              </a:ext>
            </a:extLst>
          </p:cNvPr>
          <p:cNvCxnSpPr>
            <a:cxnSpLocks/>
          </p:cNvCxnSpPr>
          <p:nvPr/>
        </p:nvCxnSpPr>
        <p:spPr>
          <a:xfrm>
            <a:off x="58272" y="3764480"/>
            <a:ext cx="4199041"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Rechte verbindingslijn 38">
            <a:extLst>
              <a:ext uri="{FF2B5EF4-FFF2-40B4-BE49-F238E27FC236}">
                <a16:creationId xmlns:a16="http://schemas.microsoft.com/office/drawing/2014/main" id="{005A7C15-002A-AB49-D76B-1C0FC5CF2F48}"/>
              </a:ext>
            </a:extLst>
          </p:cNvPr>
          <p:cNvCxnSpPr>
            <a:cxnSpLocks/>
          </p:cNvCxnSpPr>
          <p:nvPr/>
        </p:nvCxnSpPr>
        <p:spPr>
          <a:xfrm>
            <a:off x="6589495" y="3429000"/>
            <a:ext cx="6035642"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Rechte verbindingslijn 39">
            <a:extLst>
              <a:ext uri="{FF2B5EF4-FFF2-40B4-BE49-F238E27FC236}">
                <a16:creationId xmlns:a16="http://schemas.microsoft.com/office/drawing/2014/main" id="{6AA8BE7E-8702-10A0-DD05-3D53F574CA9B}"/>
              </a:ext>
            </a:extLst>
          </p:cNvPr>
          <p:cNvCxnSpPr>
            <a:cxnSpLocks/>
          </p:cNvCxnSpPr>
          <p:nvPr/>
        </p:nvCxnSpPr>
        <p:spPr>
          <a:xfrm>
            <a:off x="6589495" y="3756660"/>
            <a:ext cx="6196063" cy="782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Rechte verbindingslijn 40">
            <a:extLst>
              <a:ext uri="{FF2B5EF4-FFF2-40B4-BE49-F238E27FC236}">
                <a16:creationId xmlns:a16="http://schemas.microsoft.com/office/drawing/2014/main" id="{F4BABF78-863F-6D32-388E-09305516C9A8}"/>
              </a:ext>
            </a:extLst>
          </p:cNvPr>
          <p:cNvCxnSpPr>
            <a:cxnSpLocks/>
          </p:cNvCxnSpPr>
          <p:nvPr/>
        </p:nvCxnSpPr>
        <p:spPr>
          <a:xfrm>
            <a:off x="6589495" y="4107180"/>
            <a:ext cx="6163979"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Rechthoek 1">
            <a:extLst>
              <a:ext uri="{FF2B5EF4-FFF2-40B4-BE49-F238E27FC236}">
                <a16:creationId xmlns:a16="http://schemas.microsoft.com/office/drawing/2014/main" id="{13D78977-0595-D309-E622-5B93A6DA465E}"/>
              </a:ext>
            </a:extLst>
          </p:cNvPr>
          <p:cNvSpPr/>
          <p:nvPr/>
        </p:nvSpPr>
        <p:spPr>
          <a:xfrm>
            <a:off x="4378492" y="3201151"/>
            <a:ext cx="2535655" cy="11266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nl-BE" sz="2400" dirty="0" err="1">
                <a:latin typeface="Barlow Condensed" panose="00000506000000000000" pitchFamily="2" charset="0"/>
              </a:rPr>
              <a:t>repeater</a:t>
            </a:r>
            <a:endParaRPr lang="nl-BE" sz="2400" dirty="0">
              <a:latin typeface="Barlow Condensed" panose="00000506000000000000" pitchFamily="2" charset="0"/>
            </a:endParaRPr>
          </a:p>
        </p:txBody>
      </p:sp>
    </p:spTree>
    <p:extLst>
      <p:ext uri="{BB962C8B-B14F-4D97-AF65-F5344CB8AC3E}">
        <p14:creationId xmlns:p14="http://schemas.microsoft.com/office/powerpoint/2010/main" val="30746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BFA39-0DF7-8822-C462-D9CCB5CB79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770C2F-4386-7A0B-2747-C4BF81BF8AE9}"/>
              </a:ext>
            </a:extLst>
          </p:cNvPr>
          <p:cNvSpPr>
            <a:spLocks noGrp="1"/>
          </p:cNvSpPr>
          <p:nvPr>
            <p:ph type="title"/>
          </p:nvPr>
        </p:nvSpPr>
        <p:spPr/>
        <p:txBody>
          <a:bodyPr/>
          <a:lstStyle/>
          <a:p>
            <a:r>
              <a:rPr lang="en-US" dirty="0"/>
              <a:t>Hub</a:t>
            </a:r>
            <a:endParaRPr lang="LID4096" dirty="0"/>
          </a:p>
        </p:txBody>
      </p:sp>
      <p:pic>
        <p:nvPicPr>
          <p:cNvPr id="8" name="Afbeelding 26" descr="http://vignette3.wikia.nocookie.net/gtawiki/images/c/c9/Computer_Icon.png/revision/latest?cb=20100421004434">
            <a:extLst>
              <a:ext uri="{FF2B5EF4-FFF2-40B4-BE49-F238E27FC236}">
                <a16:creationId xmlns:a16="http://schemas.microsoft.com/office/drawing/2014/main" id="{D6D76DE0-C1E7-0CB3-1FC9-2752D8B1B2C4}"/>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73688" y="2837889"/>
            <a:ext cx="1033705" cy="1041960"/>
          </a:xfrm>
          <a:prstGeom prst="rect">
            <a:avLst/>
          </a:prstGeom>
          <a:noFill/>
          <a:ln>
            <a:noFill/>
          </a:ln>
        </p:spPr>
      </p:pic>
      <p:pic>
        <p:nvPicPr>
          <p:cNvPr id="9" name="Afbeelding 27" descr="http://vignette3.wikia.nocookie.net/gtawiki/images/c/c9/Computer_Icon.png/revision/latest?cb=20100421004434">
            <a:extLst>
              <a:ext uri="{FF2B5EF4-FFF2-40B4-BE49-F238E27FC236}">
                <a16:creationId xmlns:a16="http://schemas.microsoft.com/office/drawing/2014/main" id="{E60A7C50-6EFA-4705-C4C3-64712BA01240}"/>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389896" y="947625"/>
            <a:ext cx="1033705" cy="1041960"/>
          </a:xfrm>
          <a:prstGeom prst="rect">
            <a:avLst/>
          </a:prstGeom>
          <a:noFill/>
          <a:ln>
            <a:noFill/>
          </a:ln>
        </p:spPr>
      </p:pic>
      <p:pic>
        <p:nvPicPr>
          <p:cNvPr id="10" name="Afbeelding 28" descr="http://vignette3.wikia.nocookie.net/gtawiki/images/c/c9/Computer_Icon.png/revision/latest?cb=20100421004434">
            <a:extLst>
              <a:ext uri="{FF2B5EF4-FFF2-40B4-BE49-F238E27FC236}">
                <a16:creationId xmlns:a16="http://schemas.microsoft.com/office/drawing/2014/main" id="{7F381DEF-7F38-125B-C6D4-387AD1E89CF3}"/>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193159" y="2843576"/>
            <a:ext cx="1033705" cy="1041960"/>
          </a:xfrm>
          <a:prstGeom prst="rect">
            <a:avLst/>
          </a:prstGeom>
          <a:noFill/>
          <a:ln>
            <a:noFill/>
          </a:ln>
        </p:spPr>
      </p:pic>
      <p:pic>
        <p:nvPicPr>
          <p:cNvPr id="11" name="Afbeelding 29" descr="http://vignette3.wikia.nocookie.net/gtawiki/images/c/c9/Computer_Icon.png/revision/latest?cb=20100421004434">
            <a:extLst>
              <a:ext uri="{FF2B5EF4-FFF2-40B4-BE49-F238E27FC236}">
                <a16:creationId xmlns:a16="http://schemas.microsoft.com/office/drawing/2014/main" id="{8DEB6663-8B3D-513B-552A-919F3DE99709}"/>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173047" y="5097379"/>
            <a:ext cx="1033705" cy="1041960"/>
          </a:xfrm>
          <a:prstGeom prst="rect">
            <a:avLst/>
          </a:prstGeom>
          <a:noFill/>
          <a:ln>
            <a:noFill/>
          </a:ln>
        </p:spPr>
      </p:pic>
      <p:pic>
        <p:nvPicPr>
          <p:cNvPr id="12" name="Afbeelding 30" descr="http://vignette3.wikia.nocookie.net/gtawiki/images/c/c9/Computer_Icon.png/revision/latest?cb=20100421004434">
            <a:extLst>
              <a:ext uri="{FF2B5EF4-FFF2-40B4-BE49-F238E27FC236}">
                <a16:creationId xmlns:a16="http://schemas.microsoft.com/office/drawing/2014/main" id="{6FC18DF3-DCB8-6C77-A785-14B81557D6D9}"/>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603800" y="5108247"/>
            <a:ext cx="1033705" cy="1041960"/>
          </a:xfrm>
          <a:prstGeom prst="rect">
            <a:avLst/>
          </a:prstGeom>
          <a:noFill/>
          <a:ln>
            <a:noFill/>
          </a:ln>
        </p:spPr>
      </p:pic>
      <p:cxnSp>
        <p:nvCxnSpPr>
          <p:cNvPr id="13" name="Rechte verbindingslijn 31">
            <a:extLst>
              <a:ext uri="{FF2B5EF4-FFF2-40B4-BE49-F238E27FC236}">
                <a16:creationId xmlns:a16="http://schemas.microsoft.com/office/drawing/2014/main" id="{4A7ED388-FB1B-9C62-54F6-50CDA9B3CA81}"/>
              </a:ext>
            </a:extLst>
          </p:cNvPr>
          <p:cNvCxnSpPr/>
          <p:nvPr/>
        </p:nvCxnSpPr>
        <p:spPr>
          <a:xfrm flipH="1" flipV="1">
            <a:off x="5906748" y="2072974"/>
            <a:ext cx="14325" cy="1134141"/>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32">
            <a:extLst>
              <a:ext uri="{FF2B5EF4-FFF2-40B4-BE49-F238E27FC236}">
                <a16:creationId xmlns:a16="http://schemas.microsoft.com/office/drawing/2014/main" id="{66711C96-F3AC-0951-37B1-9AF4739B6A4F}"/>
              </a:ext>
            </a:extLst>
          </p:cNvPr>
          <p:cNvCxnSpPr/>
          <p:nvPr/>
        </p:nvCxnSpPr>
        <p:spPr>
          <a:xfrm>
            <a:off x="6069090" y="3899819"/>
            <a:ext cx="736773" cy="11505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33">
            <a:extLst>
              <a:ext uri="{FF2B5EF4-FFF2-40B4-BE49-F238E27FC236}">
                <a16:creationId xmlns:a16="http://schemas.microsoft.com/office/drawing/2014/main" id="{C18D8CFC-783B-6FF6-6E3B-C094E41FA3C2}"/>
              </a:ext>
            </a:extLst>
          </p:cNvPr>
          <p:cNvCxnSpPr/>
          <p:nvPr/>
        </p:nvCxnSpPr>
        <p:spPr>
          <a:xfrm>
            <a:off x="6437476" y="3485147"/>
            <a:ext cx="755683"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34">
            <a:extLst>
              <a:ext uri="{FF2B5EF4-FFF2-40B4-BE49-F238E27FC236}">
                <a16:creationId xmlns:a16="http://schemas.microsoft.com/office/drawing/2014/main" id="{7830A45A-97B5-CB6E-2ABF-EF8FA17B476F}"/>
              </a:ext>
            </a:extLst>
          </p:cNvPr>
          <p:cNvCxnSpPr/>
          <p:nvPr/>
        </p:nvCxnSpPr>
        <p:spPr>
          <a:xfrm flipV="1">
            <a:off x="4856747" y="4007874"/>
            <a:ext cx="683730" cy="95728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35">
            <a:extLst>
              <a:ext uri="{FF2B5EF4-FFF2-40B4-BE49-F238E27FC236}">
                <a16:creationId xmlns:a16="http://schemas.microsoft.com/office/drawing/2014/main" id="{A5F64583-CDA1-78E5-7FE7-6BF20B3429E2}"/>
              </a:ext>
            </a:extLst>
          </p:cNvPr>
          <p:cNvCxnSpPr/>
          <p:nvPr/>
        </p:nvCxnSpPr>
        <p:spPr>
          <a:xfrm flipH="1">
            <a:off x="4670258" y="3485147"/>
            <a:ext cx="719639"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8" name="Picture 2" descr="Small Hub | Cisco Network Topology Icons 3015">
            <a:extLst>
              <a:ext uri="{FF2B5EF4-FFF2-40B4-BE49-F238E27FC236}">
                <a16:creationId xmlns:a16="http://schemas.microsoft.com/office/drawing/2014/main" id="{DCE504C2-56A1-E0FC-CD14-38D12C0A5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1655" y="3150168"/>
            <a:ext cx="799873" cy="799873"/>
          </a:xfrm>
          <a:prstGeom prst="rect">
            <a:avLst/>
          </a:prstGeom>
          <a:noFill/>
          <a:extLst>
            <a:ext uri="{909E8E84-426E-40DD-AFC4-6F175D3DCCD1}">
              <a14:hiddenFill xmlns:a14="http://schemas.microsoft.com/office/drawing/2010/main">
                <a:solidFill>
                  <a:srgbClr val="FFFFFF"/>
                </a:solidFill>
              </a14:hiddenFill>
            </a:ext>
          </a:extLst>
        </p:spPr>
      </p:pic>
      <p:sp>
        <p:nvSpPr>
          <p:cNvPr id="19" name="Vermenigvuldigen 4">
            <a:extLst>
              <a:ext uri="{FF2B5EF4-FFF2-40B4-BE49-F238E27FC236}">
                <a16:creationId xmlns:a16="http://schemas.microsoft.com/office/drawing/2014/main" id="{75B23782-A841-6B4D-6A2F-CD9D867BADAC}"/>
              </a:ext>
            </a:extLst>
          </p:cNvPr>
          <p:cNvSpPr/>
          <p:nvPr/>
        </p:nvSpPr>
        <p:spPr>
          <a:xfrm>
            <a:off x="6603800" y="3062237"/>
            <a:ext cx="516852" cy="945637"/>
          </a:xfrm>
          <a:prstGeom prst="mathMultiply">
            <a:avLst>
              <a:gd name="adj1" fmla="val 1688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0" name="Rechte verbindingslijn met pijl 6">
            <a:extLst>
              <a:ext uri="{FF2B5EF4-FFF2-40B4-BE49-F238E27FC236}">
                <a16:creationId xmlns:a16="http://schemas.microsoft.com/office/drawing/2014/main" id="{BF7C66AD-3D4C-A03E-2764-D1F4C170134F}"/>
              </a:ext>
            </a:extLst>
          </p:cNvPr>
          <p:cNvCxnSpPr/>
          <p:nvPr/>
        </p:nvCxnSpPr>
        <p:spPr>
          <a:xfrm>
            <a:off x="5714760" y="2050831"/>
            <a:ext cx="0" cy="113414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49">
            <a:extLst>
              <a:ext uri="{FF2B5EF4-FFF2-40B4-BE49-F238E27FC236}">
                <a16:creationId xmlns:a16="http://schemas.microsoft.com/office/drawing/2014/main" id="{C028AE9C-4953-6380-4256-2F992450A8B4}"/>
              </a:ext>
            </a:extLst>
          </p:cNvPr>
          <p:cNvCxnSpPr/>
          <p:nvPr/>
        </p:nvCxnSpPr>
        <p:spPr>
          <a:xfrm flipH="1">
            <a:off x="4579997" y="3280694"/>
            <a:ext cx="809899"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Rechte verbindingslijn met pijl 50">
            <a:extLst>
              <a:ext uri="{FF2B5EF4-FFF2-40B4-BE49-F238E27FC236}">
                <a16:creationId xmlns:a16="http://schemas.microsoft.com/office/drawing/2014/main" id="{FB2325DD-1542-24A5-828D-B53CE4EC5EC8}"/>
              </a:ext>
            </a:extLst>
          </p:cNvPr>
          <p:cNvCxnSpPr/>
          <p:nvPr/>
        </p:nvCxnSpPr>
        <p:spPr>
          <a:xfrm flipH="1">
            <a:off x="4689899" y="3927742"/>
            <a:ext cx="745128" cy="96518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52">
            <a:extLst>
              <a:ext uri="{FF2B5EF4-FFF2-40B4-BE49-F238E27FC236}">
                <a16:creationId xmlns:a16="http://schemas.microsoft.com/office/drawing/2014/main" id="{9F133694-95FD-516F-71D9-1BA131CFAFC4}"/>
              </a:ext>
            </a:extLst>
          </p:cNvPr>
          <p:cNvCxnSpPr/>
          <p:nvPr/>
        </p:nvCxnSpPr>
        <p:spPr>
          <a:xfrm>
            <a:off x="5943740" y="3943129"/>
            <a:ext cx="749628" cy="1180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57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echte verbindingslijn 15">
            <a:extLst>
              <a:ext uri="{FF2B5EF4-FFF2-40B4-BE49-F238E27FC236}">
                <a16:creationId xmlns:a16="http://schemas.microsoft.com/office/drawing/2014/main" id="{B3E5C341-63D6-893C-C68C-9B4B8279BD4A}"/>
              </a:ext>
            </a:extLst>
          </p:cNvPr>
          <p:cNvCxnSpPr/>
          <p:nvPr/>
        </p:nvCxnSpPr>
        <p:spPr>
          <a:xfrm>
            <a:off x="-110824" y="1935681"/>
            <a:ext cx="23698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Rechte verbindingslijn 18">
            <a:extLst>
              <a:ext uri="{FF2B5EF4-FFF2-40B4-BE49-F238E27FC236}">
                <a16:creationId xmlns:a16="http://schemas.microsoft.com/office/drawing/2014/main" id="{3BB68FF8-0776-D531-E1EA-925913EE3000}"/>
              </a:ext>
            </a:extLst>
          </p:cNvPr>
          <p:cNvCxnSpPr/>
          <p:nvPr/>
        </p:nvCxnSpPr>
        <p:spPr>
          <a:xfrm>
            <a:off x="2410646" y="1935681"/>
            <a:ext cx="1854950" cy="0"/>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Rechte verbindingslijn 22">
            <a:extLst>
              <a:ext uri="{FF2B5EF4-FFF2-40B4-BE49-F238E27FC236}">
                <a16:creationId xmlns:a16="http://schemas.microsoft.com/office/drawing/2014/main" id="{8D76174B-125D-B42F-DD09-9376EC8A4272}"/>
              </a:ext>
            </a:extLst>
          </p:cNvPr>
          <p:cNvCxnSpPr/>
          <p:nvPr/>
        </p:nvCxnSpPr>
        <p:spPr>
          <a:xfrm>
            <a:off x="4357556" y="1935681"/>
            <a:ext cx="1854950"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Rechthoek 1">
            <a:extLst>
              <a:ext uri="{FF2B5EF4-FFF2-40B4-BE49-F238E27FC236}">
                <a16:creationId xmlns:a16="http://schemas.microsoft.com/office/drawing/2014/main" id="{B39BEB09-6E8A-1D89-F1AB-52706F59AA8D}"/>
              </a:ext>
            </a:extLst>
          </p:cNvPr>
          <p:cNvSpPr/>
          <p:nvPr/>
        </p:nvSpPr>
        <p:spPr>
          <a:xfrm>
            <a:off x="5854366" y="1484196"/>
            <a:ext cx="1854950" cy="90297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nl-BE" sz="2400" dirty="0">
                <a:latin typeface="Barlow Condensed" panose="00000506000000000000" pitchFamily="2" charset="0"/>
              </a:rPr>
              <a:t>hub</a:t>
            </a:r>
          </a:p>
        </p:txBody>
      </p:sp>
      <p:cxnSp>
        <p:nvCxnSpPr>
          <p:cNvPr id="8" name="Rechte verbindingslijn 38">
            <a:extLst>
              <a:ext uri="{FF2B5EF4-FFF2-40B4-BE49-F238E27FC236}">
                <a16:creationId xmlns:a16="http://schemas.microsoft.com/office/drawing/2014/main" id="{AC21EF62-7178-11EA-2258-8371C549BBE7}"/>
              </a:ext>
            </a:extLst>
          </p:cNvPr>
          <p:cNvCxnSpPr>
            <a:cxnSpLocks/>
          </p:cNvCxnSpPr>
          <p:nvPr/>
        </p:nvCxnSpPr>
        <p:spPr>
          <a:xfrm>
            <a:off x="7709316" y="1608021"/>
            <a:ext cx="4851652"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Rechte verbindingslijn 39">
            <a:extLst>
              <a:ext uri="{FF2B5EF4-FFF2-40B4-BE49-F238E27FC236}">
                <a16:creationId xmlns:a16="http://schemas.microsoft.com/office/drawing/2014/main" id="{7B51A4C7-206F-285D-8F38-34757FAF1D8D}"/>
              </a:ext>
            </a:extLst>
          </p:cNvPr>
          <p:cNvCxnSpPr>
            <a:cxnSpLocks/>
          </p:cNvCxnSpPr>
          <p:nvPr/>
        </p:nvCxnSpPr>
        <p:spPr>
          <a:xfrm>
            <a:off x="7709316" y="1935681"/>
            <a:ext cx="4675189"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Rechte verbindingslijn 40">
            <a:extLst>
              <a:ext uri="{FF2B5EF4-FFF2-40B4-BE49-F238E27FC236}">
                <a16:creationId xmlns:a16="http://schemas.microsoft.com/office/drawing/2014/main" id="{F4D8DBD5-394F-807A-ED39-45601C83D90C}"/>
              </a:ext>
            </a:extLst>
          </p:cNvPr>
          <p:cNvCxnSpPr>
            <a:cxnSpLocks/>
          </p:cNvCxnSpPr>
          <p:nvPr/>
        </p:nvCxnSpPr>
        <p:spPr>
          <a:xfrm>
            <a:off x="7709316" y="2286201"/>
            <a:ext cx="4611021"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Rechthoek 13">
            <a:extLst>
              <a:ext uri="{FF2B5EF4-FFF2-40B4-BE49-F238E27FC236}">
                <a16:creationId xmlns:a16="http://schemas.microsoft.com/office/drawing/2014/main" id="{73507D27-041E-E67F-F988-8374C433F62D}"/>
              </a:ext>
            </a:extLst>
          </p:cNvPr>
          <p:cNvSpPr/>
          <p:nvPr/>
        </p:nvSpPr>
        <p:spPr>
          <a:xfrm>
            <a:off x="5801026" y="4614812"/>
            <a:ext cx="1854950" cy="90297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nl-BE" sz="2400" dirty="0">
                <a:latin typeface="Barlow Condensed" panose="00000506000000000000" pitchFamily="2" charset="0"/>
              </a:rPr>
              <a:t>hub</a:t>
            </a:r>
          </a:p>
        </p:txBody>
      </p:sp>
      <p:cxnSp>
        <p:nvCxnSpPr>
          <p:cNvPr id="12" name="Rechte verbindingslijn 16">
            <a:extLst>
              <a:ext uri="{FF2B5EF4-FFF2-40B4-BE49-F238E27FC236}">
                <a16:creationId xmlns:a16="http://schemas.microsoft.com/office/drawing/2014/main" id="{78ECF066-D065-7BB8-506C-241D9483150D}"/>
              </a:ext>
            </a:extLst>
          </p:cNvPr>
          <p:cNvCxnSpPr/>
          <p:nvPr/>
        </p:nvCxnSpPr>
        <p:spPr>
          <a:xfrm>
            <a:off x="-110824" y="5066297"/>
            <a:ext cx="591185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C28A9AEB-1335-F9BE-26B5-78EAE26EC27A}"/>
              </a:ext>
            </a:extLst>
          </p:cNvPr>
          <p:cNvCxnSpPr>
            <a:cxnSpLocks/>
          </p:cNvCxnSpPr>
          <p:nvPr/>
        </p:nvCxnSpPr>
        <p:spPr>
          <a:xfrm>
            <a:off x="7655976" y="4805516"/>
            <a:ext cx="47285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9">
            <a:extLst>
              <a:ext uri="{FF2B5EF4-FFF2-40B4-BE49-F238E27FC236}">
                <a16:creationId xmlns:a16="http://schemas.microsoft.com/office/drawing/2014/main" id="{48E2DB82-8D44-3BCD-D5F8-E997634A853C}"/>
              </a:ext>
            </a:extLst>
          </p:cNvPr>
          <p:cNvCxnSpPr>
            <a:cxnSpLocks/>
          </p:cNvCxnSpPr>
          <p:nvPr/>
        </p:nvCxnSpPr>
        <p:spPr>
          <a:xfrm flipV="1">
            <a:off x="7655976" y="5066297"/>
            <a:ext cx="4904992" cy="237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20">
            <a:extLst>
              <a:ext uri="{FF2B5EF4-FFF2-40B4-BE49-F238E27FC236}">
                <a16:creationId xmlns:a16="http://schemas.microsoft.com/office/drawing/2014/main" id="{2E8D7F70-8D20-D8AB-5E08-FCCF9E377529}"/>
              </a:ext>
            </a:extLst>
          </p:cNvPr>
          <p:cNvCxnSpPr>
            <a:cxnSpLocks/>
          </p:cNvCxnSpPr>
          <p:nvPr/>
        </p:nvCxnSpPr>
        <p:spPr>
          <a:xfrm>
            <a:off x="7655976" y="5370796"/>
            <a:ext cx="49049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kstvak 21">
            <a:extLst>
              <a:ext uri="{FF2B5EF4-FFF2-40B4-BE49-F238E27FC236}">
                <a16:creationId xmlns:a16="http://schemas.microsoft.com/office/drawing/2014/main" id="{E5EC0B46-4B4E-F61D-885A-FA22DAD9CE9F}"/>
              </a:ext>
            </a:extLst>
          </p:cNvPr>
          <p:cNvSpPr txBox="1"/>
          <p:nvPr/>
        </p:nvSpPr>
        <p:spPr>
          <a:xfrm>
            <a:off x="5602205" y="3796157"/>
            <a:ext cx="3108960" cy="830997"/>
          </a:xfrm>
          <a:prstGeom prst="rect">
            <a:avLst/>
          </a:prstGeom>
          <a:noFill/>
        </p:spPr>
        <p:txBody>
          <a:bodyPr wrap="square" rtlCol="0">
            <a:spAutoFit/>
          </a:bodyPr>
          <a:lstStyle/>
          <a:p>
            <a:r>
              <a:rPr lang="nl-BE" sz="4800" dirty="0">
                <a:solidFill>
                  <a:sysClr val="windowText" lastClr="000000"/>
                </a:solidFill>
                <a:latin typeface="Barlow Condensed" panose="00000506000000000000" pitchFamily="2" charset="0"/>
              </a:rPr>
              <a:t>actieve hub</a:t>
            </a:r>
          </a:p>
        </p:txBody>
      </p:sp>
      <p:sp>
        <p:nvSpPr>
          <p:cNvPr id="17" name="Tekstvak 23">
            <a:extLst>
              <a:ext uri="{FF2B5EF4-FFF2-40B4-BE49-F238E27FC236}">
                <a16:creationId xmlns:a16="http://schemas.microsoft.com/office/drawing/2014/main" id="{9F7CA381-4229-D11C-D7DE-51264FE044B7}"/>
              </a:ext>
            </a:extLst>
          </p:cNvPr>
          <p:cNvSpPr txBox="1"/>
          <p:nvPr/>
        </p:nvSpPr>
        <p:spPr>
          <a:xfrm>
            <a:off x="5430755" y="2347654"/>
            <a:ext cx="3108960" cy="830997"/>
          </a:xfrm>
          <a:prstGeom prst="rect">
            <a:avLst/>
          </a:prstGeom>
          <a:noFill/>
        </p:spPr>
        <p:txBody>
          <a:bodyPr wrap="square" rtlCol="0">
            <a:spAutoFit/>
          </a:bodyPr>
          <a:lstStyle/>
          <a:p>
            <a:r>
              <a:rPr lang="nl-BE" sz="4800" dirty="0">
                <a:solidFill>
                  <a:sysClr val="windowText" lastClr="000000"/>
                </a:solidFill>
                <a:latin typeface="Barlow Condensed" panose="00000506000000000000" pitchFamily="2" charset="0"/>
              </a:rPr>
              <a:t>passieve hub</a:t>
            </a:r>
          </a:p>
        </p:txBody>
      </p:sp>
    </p:spTree>
    <p:extLst>
      <p:ext uri="{BB962C8B-B14F-4D97-AF65-F5344CB8AC3E}">
        <p14:creationId xmlns:p14="http://schemas.microsoft.com/office/powerpoint/2010/main" val="322787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6" grpId="0"/>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C37A-013B-5FD6-049C-E2C3875E00E2}"/>
              </a:ext>
            </a:extLst>
          </p:cNvPr>
          <p:cNvSpPr>
            <a:spLocks noGrp="1"/>
          </p:cNvSpPr>
          <p:nvPr>
            <p:ph type="title"/>
          </p:nvPr>
        </p:nvSpPr>
        <p:spPr/>
        <p:txBody>
          <a:bodyPr/>
          <a:lstStyle/>
          <a:p>
            <a:r>
              <a:rPr lang="en-US" dirty="0"/>
              <a:t>Hub  –  Uplink-</a:t>
            </a:r>
            <a:r>
              <a:rPr lang="en-US" dirty="0" err="1"/>
              <a:t>poort</a:t>
            </a:r>
            <a:endParaRPr lang="LID4096" dirty="0"/>
          </a:p>
        </p:txBody>
      </p:sp>
      <p:pic>
        <p:nvPicPr>
          <p:cNvPr id="4" name="Afbeelding 41">
            <a:extLst>
              <a:ext uri="{FF2B5EF4-FFF2-40B4-BE49-F238E27FC236}">
                <a16:creationId xmlns:a16="http://schemas.microsoft.com/office/drawing/2014/main" id="{E157620F-301D-D2EA-D6BA-D303AA7BE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694" y="1239089"/>
            <a:ext cx="9620612" cy="5974221"/>
          </a:xfrm>
          <a:prstGeom prst="rect">
            <a:avLst/>
          </a:prstGeom>
        </p:spPr>
      </p:pic>
      <p:sp>
        <p:nvSpPr>
          <p:cNvPr id="5" name="Pijl-omlaag 1">
            <a:extLst>
              <a:ext uri="{FF2B5EF4-FFF2-40B4-BE49-F238E27FC236}">
                <a16:creationId xmlns:a16="http://schemas.microsoft.com/office/drawing/2014/main" id="{E2025346-3A9B-E80F-8227-33B420CF45B3}"/>
              </a:ext>
            </a:extLst>
          </p:cNvPr>
          <p:cNvSpPr/>
          <p:nvPr/>
        </p:nvSpPr>
        <p:spPr>
          <a:xfrm>
            <a:off x="3156766" y="1817910"/>
            <a:ext cx="2388870" cy="2954623"/>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1002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0A899-CF52-01C4-D42A-8CF34A3968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DBAEBE-5F77-D6AE-F4CE-8F333E97E2D6}"/>
              </a:ext>
            </a:extLst>
          </p:cNvPr>
          <p:cNvSpPr>
            <a:spLocks noGrp="1"/>
          </p:cNvSpPr>
          <p:nvPr>
            <p:ph type="title"/>
          </p:nvPr>
        </p:nvSpPr>
        <p:spPr/>
        <p:txBody>
          <a:bodyPr/>
          <a:lstStyle/>
          <a:p>
            <a:r>
              <a:rPr lang="en-US" dirty="0" err="1"/>
              <a:t>Aparte</a:t>
            </a:r>
            <a:r>
              <a:rPr lang="en-US" dirty="0"/>
              <a:t> </a:t>
            </a:r>
            <a:r>
              <a:rPr lang="en-US" dirty="0" err="1"/>
              <a:t>Netwerkinterface</a:t>
            </a:r>
            <a:r>
              <a:rPr lang="en-US" dirty="0"/>
              <a:t> </a:t>
            </a:r>
            <a:r>
              <a:rPr lang="en-US" dirty="0" err="1"/>
              <a:t>zonder</a:t>
            </a:r>
            <a:r>
              <a:rPr lang="en-US" dirty="0"/>
              <a:t> </a:t>
            </a:r>
            <a:r>
              <a:rPr lang="en-US" dirty="0" err="1"/>
              <a:t>netwerkkaart</a:t>
            </a:r>
            <a:endParaRPr lang="LID4096" dirty="0"/>
          </a:p>
        </p:txBody>
      </p:sp>
      <p:sp>
        <p:nvSpPr>
          <p:cNvPr id="6" name="Rechthoek 6">
            <a:extLst>
              <a:ext uri="{FF2B5EF4-FFF2-40B4-BE49-F238E27FC236}">
                <a16:creationId xmlns:a16="http://schemas.microsoft.com/office/drawing/2014/main" id="{A65EE951-2FBD-815A-1ADB-496F06206F6A}"/>
              </a:ext>
            </a:extLst>
          </p:cNvPr>
          <p:cNvSpPr/>
          <p:nvPr/>
        </p:nvSpPr>
        <p:spPr>
          <a:xfrm>
            <a:off x="838200" y="2080147"/>
            <a:ext cx="6074074" cy="9361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000" dirty="0">
                <a:latin typeface="Barlow Condensed" panose="00000506000000000000" pitchFamily="2" charset="0"/>
              </a:rPr>
              <a:t>USB netwerkadapter</a:t>
            </a:r>
          </a:p>
        </p:txBody>
      </p:sp>
      <p:sp>
        <p:nvSpPr>
          <p:cNvPr id="3" name="Rechthoek 6">
            <a:extLst>
              <a:ext uri="{FF2B5EF4-FFF2-40B4-BE49-F238E27FC236}">
                <a16:creationId xmlns:a16="http://schemas.microsoft.com/office/drawing/2014/main" id="{9B840996-D728-3A85-656C-7AE575014A74}"/>
              </a:ext>
            </a:extLst>
          </p:cNvPr>
          <p:cNvSpPr/>
          <p:nvPr/>
        </p:nvSpPr>
        <p:spPr>
          <a:xfrm>
            <a:off x="838200" y="2960948"/>
            <a:ext cx="6074074" cy="9361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000" dirty="0">
                <a:latin typeface="Barlow Condensed" panose="00000506000000000000" pitchFamily="2" charset="0"/>
              </a:rPr>
              <a:t>Geen antenne</a:t>
            </a:r>
          </a:p>
        </p:txBody>
      </p:sp>
      <p:pic>
        <p:nvPicPr>
          <p:cNvPr id="5" name="Picture 2" descr="MANHATTAN 506847: USB 3.0 &gt; Gigabit Ethernet adapter bei reichelt elektronik">
            <a:extLst>
              <a:ext uri="{FF2B5EF4-FFF2-40B4-BE49-F238E27FC236}">
                <a16:creationId xmlns:a16="http://schemas.microsoft.com/office/drawing/2014/main" id="{B7AAAB8F-A915-0FAE-A091-2CE5BB01AF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9873" y="1632048"/>
            <a:ext cx="4643927" cy="2657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DAPTER 600 | USB Wi-Fi Adapter | Strong.tv">
            <a:extLst>
              <a:ext uri="{FF2B5EF4-FFF2-40B4-BE49-F238E27FC236}">
                <a16:creationId xmlns:a16="http://schemas.microsoft.com/office/drawing/2014/main" id="{52E0606B-76C4-43A9-1CED-B46C8B9F0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989" y="3016251"/>
            <a:ext cx="4979670" cy="497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93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B666-840A-C21F-C074-0CACDCA70AB6}"/>
              </a:ext>
            </a:extLst>
          </p:cNvPr>
          <p:cNvSpPr>
            <a:spLocks noGrp="1"/>
          </p:cNvSpPr>
          <p:nvPr>
            <p:ph type="title"/>
          </p:nvPr>
        </p:nvSpPr>
        <p:spPr/>
        <p:txBody>
          <a:bodyPr/>
          <a:lstStyle/>
          <a:p>
            <a:r>
              <a:rPr lang="en-US" dirty="0"/>
              <a:t>Switch(</a:t>
            </a:r>
            <a:r>
              <a:rPr lang="en-US" dirty="0" err="1"/>
              <a:t>ing</a:t>
            </a:r>
            <a:r>
              <a:rPr lang="en-US" dirty="0"/>
              <a:t> hub)</a:t>
            </a:r>
            <a:endParaRPr lang="LID4096" dirty="0"/>
          </a:p>
        </p:txBody>
      </p:sp>
      <p:pic>
        <p:nvPicPr>
          <p:cNvPr id="4" name="Picture 2" descr="https://c1.staticflickr.com/8/7752/18140172615_73c92cdd49_b.jpg">
            <a:extLst>
              <a:ext uri="{FF2B5EF4-FFF2-40B4-BE49-F238E27FC236}">
                <a16:creationId xmlns:a16="http://schemas.microsoft.com/office/drawing/2014/main" id="{69252A56-21D4-9533-F2DC-1F6FFEF634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48" b="22704"/>
          <a:stretch/>
        </p:blipFill>
        <p:spPr bwMode="auto">
          <a:xfrm>
            <a:off x="1684861" y="1690688"/>
            <a:ext cx="8822278" cy="4793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25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D98E1-59D6-7F12-3883-698C10F19869}"/>
              </a:ext>
            </a:extLst>
          </p:cNvPr>
          <p:cNvSpPr>
            <a:spLocks noGrp="1"/>
          </p:cNvSpPr>
          <p:nvPr>
            <p:ph type="title"/>
          </p:nvPr>
        </p:nvSpPr>
        <p:spPr/>
        <p:txBody>
          <a:bodyPr/>
          <a:lstStyle/>
          <a:p>
            <a:r>
              <a:rPr lang="en-US" dirty="0"/>
              <a:t>Switch</a:t>
            </a:r>
            <a:endParaRPr lang="LID4096" dirty="0"/>
          </a:p>
        </p:txBody>
      </p:sp>
      <p:sp>
        <p:nvSpPr>
          <p:cNvPr id="3" name="Content Placeholder 2">
            <a:extLst>
              <a:ext uri="{FF2B5EF4-FFF2-40B4-BE49-F238E27FC236}">
                <a16:creationId xmlns:a16="http://schemas.microsoft.com/office/drawing/2014/main" id="{2DFEEECC-C42E-593E-B9F6-9A0EA7807DDC}"/>
              </a:ext>
            </a:extLst>
          </p:cNvPr>
          <p:cNvSpPr>
            <a:spLocks noGrp="1"/>
          </p:cNvSpPr>
          <p:nvPr>
            <p:ph idx="1"/>
          </p:nvPr>
        </p:nvSpPr>
        <p:spPr/>
        <p:txBody>
          <a:bodyPr>
            <a:normAutofit/>
          </a:bodyPr>
          <a:lstStyle/>
          <a:p>
            <a:r>
              <a:rPr lang="en-US" sz="3600" dirty="0" err="1"/>
              <a:t>Zoals</a:t>
            </a:r>
            <a:r>
              <a:rPr lang="en-US" sz="3600" dirty="0"/>
              <a:t> </a:t>
            </a:r>
            <a:r>
              <a:rPr lang="en-US" sz="3600" dirty="0" err="1"/>
              <a:t>een</a:t>
            </a:r>
            <a:r>
              <a:rPr lang="en-US" sz="3600" dirty="0"/>
              <a:t> hub maar met </a:t>
            </a:r>
            <a:r>
              <a:rPr lang="en-US" sz="3600" dirty="0" err="1"/>
              <a:t>intillegentie</a:t>
            </a:r>
            <a:endParaRPr lang="LID4096" sz="3600" dirty="0"/>
          </a:p>
        </p:txBody>
      </p:sp>
      <p:cxnSp>
        <p:nvCxnSpPr>
          <p:cNvPr id="4" name="Rechte verbindingslijn 18">
            <a:extLst>
              <a:ext uri="{FF2B5EF4-FFF2-40B4-BE49-F238E27FC236}">
                <a16:creationId xmlns:a16="http://schemas.microsoft.com/office/drawing/2014/main" id="{AAD66103-AD48-A28E-BFEC-73E2D07D0AC9}"/>
              </a:ext>
            </a:extLst>
          </p:cNvPr>
          <p:cNvCxnSpPr/>
          <p:nvPr/>
        </p:nvCxnSpPr>
        <p:spPr>
          <a:xfrm>
            <a:off x="9247001" y="200519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hthoek 19">
            <a:extLst>
              <a:ext uri="{FF2B5EF4-FFF2-40B4-BE49-F238E27FC236}">
                <a16:creationId xmlns:a16="http://schemas.microsoft.com/office/drawing/2014/main" id="{C9FAECAE-00B5-91F7-4D77-881A67F80501}"/>
              </a:ext>
            </a:extLst>
          </p:cNvPr>
          <p:cNvSpPr/>
          <p:nvPr/>
        </p:nvSpPr>
        <p:spPr>
          <a:xfrm>
            <a:off x="9163181" y="1039085"/>
            <a:ext cx="2339340" cy="5136901"/>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endParaRPr lang="nl-BE" sz="3200" dirty="0">
              <a:latin typeface="Barlow Condensed" panose="00000506000000000000" pitchFamily="2" charset="0"/>
            </a:endParaRPr>
          </a:p>
        </p:txBody>
      </p:sp>
      <p:sp>
        <p:nvSpPr>
          <p:cNvPr id="6" name="Rechthoek 22">
            <a:extLst>
              <a:ext uri="{FF2B5EF4-FFF2-40B4-BE49-F238E27FC236}">
                <a16:creationId xmlns:a16="http://schemas.microsoft.com/office/drawing/2014/main" id="{9FA24221-D8F4-D014-45C8-200BD4B1E3DE}"/>
              </a:ext>
            </a:extLst>
          </p:cNvPr>
          <p:cNvSpPr/>
          <p:nvPr/>
        </p:nvSpPr>
        <p:spPr>
          <a:xfrm>
            <a:off x="9265568" y="1114624"/>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toepassingslaag</a:t>
            </a:r>
            <a:endParaRPr lang="nl-BE" sz="2400" dirty="0">
              <a:solidFill>
                <a:schemeClr val="accent1"/>
              </a:solidFill>
              <a:latin typeface="Barlow Condensed" panose="00000506000000000000" pitchFamily="2" charset="0"/>
            </a:endParaRPr>
          </a:p>
        </p:txBody>
      </p:sp>
      <p:sp>
        <p:nvSpPr>
          <p:cNvPr id="7" name="Rechthoek 24">
            <a:extLst>
              <a:ext uri="{FF2B5EF4-FFF2-40B4-BE49-F238E27FC236}">
                <a16:creationId xmlns:a16="http://schemas.microsoft.com/office/drawing/2014/main" id="{3BBA97B8-CC7D-1416-27AA-4E2A0D7D7FB8}"/>
              </a:ext>
            </a:extLst>
          </p:cNvPr>
          <p:cNvSpPr/>
          <p:nvPr/>
        </p:nvSpPr>
        <p:spPr>
          <a:xfrm>
            <a:off x="9265568" y="1853594"/>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presentatielaag</a:t>
            </a:r>
            <a:endParaRPr lang="nl-BE" sz="2400" dirty="0">
              <a:solidFill>
                <a:schemeClr val="accent1"/>
              </a:solidFill>
              <a:latin typeface="Barlow Condensed" panose="00000506000000000000" pitchFamily="2" charset="0"/>
            </a:endParaRPr>
          </a:p>
        </p:txBody>
      </p:sp>
      <p:sp>
        <p:nvSpPr>
          <p:cNvPr id="8" name="Rechthoek 25">
            <a:extLst>
              <a:ext uri="{FF2B5EF4-FFF2-40B4-BE49-F238E27FC236}">
                <a16:creationId xmlns:a16="http://schemas.microsoft.com/office/drawing/2014/main" id="{11CC0136-45D6-0928-24F0-788B9244797D}"/>
              </a:ext>
            </a:extLst>
          </p:cNvPr>
          <p:cNvSpPr/>
          <p:nvPr/>
        </p:nvSpPr>
        <p:spPr>
          <a:xfrm>
            <a:off x="9265568" y="2600271"/>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sessielaag</a:t>
            </a:r>
            <a:endParaRPr lang="nl-BE" sz="2400" dirty="0">
              <a:solidFill>
                <a:schemeClr val="accent1"/>
              </a:solidFill>
              <a:latin typeface="Barlow Condensed" panose="00000506000000000000" pitchFamily="2" charset="0"/>
            </a:endParaRPr>
          </a:p>
        </p:txBody>
      </p:sp>
      <p:sp>
        <p:nvSpPr>
          <p:cNvPr id="9" name="Rechthoek 31">
            <a:extLst>
              <a:ext uri="{FF2B5EF4-FFF2-40B4-BE49-F238E27FC236}">
                <a16:creationId xmlns:a16="http://schemas.microsoft.com/office/drawing/2014/main" id="{B6327DFE-86B8-33F5-3550-0BB904329844}"/>
              </a:ext>
            </a:extLst>
          </p:cNvPr>
          <p:cNvSpPr/>
          <p:nvPr/>
        </p:nvSpPr>
        <p:spPr>
          <a:xfrm>
            <a:off x="9265568" y="3334049"/>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transportlaag</a:t>
            </a:r>
            <a:endParaRPr lang="nl-BE" sz="2400" dirty="0">
              <a:solidFill>
                <a:schemeClr val="accent1"/>
              </a:solidFill>
              <a:latin typeface="Barlow Condensed" panose="00000506000000000000" pitchFamily="2" charset="0"/>
            </a:endParaRPr>
          </a:p>
        </p:txBody>
      </p:sp>
      <p:sp>
        <p:nvSpPr>
          <p:cNvPr id="10" name="Rechthoek 32">
            <a:extLst>
              <a:ext uri="{FF2B5EF4-FFF2-40B4-BE49-F238E27FC236}">
                <a16:creationId xmlns:a16="http://schemas.microsoft.com/office/drawing/2014/main" id="{13103FED-86FD-CDF5-0783-C88AF013BFD4}"/>
              </a:ext>
            </a:extLst>
          </p:cNvPr>
          <p:cNvSpPr/>
          <p:nvPr/>
        </p:nvSpPr>
        <p:spPr>
          <a:xfrm>
            <a:off x="9265568" y="4054597"/>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netwerklaag</a:t>
            </a:r>
            <a:endParaRPr lang="nl-BE" sz="2400" dirty="0">
              <a:solidFill>
                <a:schemeClr val="accent1"/>
              </a:solidFill>
              <a:latin typeface="Barlow Condensed" panose="00000506000000000000" pitchFamily="2" charset="0"/>
            </a:endParaRPr>
          </a:p>
        </p:txBody>
      </p:sp>
      <p:sp>
        <p:nvSpPr>
          <p:cNvPr id="11" name="Rechthoek 33">
            <a:extLst>
              <a:ext uri="{FF2B5EF4-FFF2-40B4-BE49-F238E27FC236}">
                <a16:creationId xmlns:a16="http://schemas.microsoft.com/office/drawing/2014/main" id="{C9D69C85-7A5C-30C2-55F2-644811822A5A}"/>
              </a:ext>
            </a:extLst>
          </p:cNvPr>
          <p:cNvSpPr/>
          <p:nvPr/>
        </p:nvSpPr>
        <p:spPr>
          <a:xfrm>
            <a:off x="9265568" y="4801274"/>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verbindingslaag</a:t>
            </a:r>
            <a:endParaRPr lang="nl-BE" sz="2400" dirty="0">
              <a:solidFill>
                <a:schemeClr val="accent1"/>
              </a:solidFill>
              <a:latin typeface="Barlow Condensed" panose="00000506000000000000" pitchFamily="2" charset="0"/>
            </a:endParaRPr>
          </a:p>
        </p:txBody>
      </p:sp>
      <p:sp>
        <p:nvSpPr>
          <p:cNvPr id="12" name="Rechthoek 34">
            <a:extLst>
              <a:ext uri="{FF2B5EF4-FFF2-40B4-BE49-F238E27FC236}">
                <a16:creationId xmlns:a16="http://schemas.microsoft.com/office/drawing/2014/main" id="{37898F00-2356-C7A6-5146-9F970E7E7337}"/>
              </a:ext>
            </a:extLst>
          </p:cNvPr>
          <p:cNvSpPr/>
          <p:nvPr/>
        </p:nvSpPr>
        <p:spPr>
          <a:xfrm>
            <a:off x="9265568" y="5519722"/>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a:solidFill>
                  <a:schemeClr val="accent1"/>
                </a:solidFill>
                <a:latin typeface="Barlow Condensed" panose="00000506000000000000" pitchFamily="2" charset="0"/>
              </a:rPr>
              <a:t>fysieke laag</a:t>
            </a:r>
          </a:p>
        </p:txBody>
      </p:sp>
      <p:sp>
        <p:nvSpPr>
          <p:cNvPr id="13" name="Pijl-links 35">
            <a:extLst>
              <a:ext uri="{FF2B5EF4-FFF2-40B4-BE49-F238E27FC236}">
                <a16:creationId xmlns:a16="http://schemas.microsoft.com/office/drawing/2014/main" id="{97990474-96E4-E099-12DB-96A66D4C5F5D}"/>
              </a:ext>
            </a:extLst>
          </p:cNvPr>
          <p:cNvSpPr/>
          <p:nvPr/>
        </p:nvSpPr>
        <p:spPr>
          <a:xfrm rot="10800000">
            <a:off x="7688097" y="4828794"/>
            <a:ext cx="1428750" cy="595913"/>
          </a:xfrm>
          <a:prstGeom prst="lef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nl-BE"/>
          </a:p>
        </p:txBody>
      </p:sp>
      <p:sp>
        <p:nvSpPr>
          <p:cNvPr id="14" name="Tekstvak 36">
            <a:extLst>
              <a:ext uri="{FF2B5EF4-FFF2-40B4-BE49-F238E27FC236}">
                <a16:creationId xmlns:a16="http://schemas.microsoft.com/office/drawing/2014/main" id="{F8D14897-C129-A859-1CC6-B05AAAEC9759}"/>
              </a:ext>
            </a:extLst>
          </p:cNvPr>
          <p:cNvSpPr txBox="1"/>
          <p:nvPr/>
        </p:nvSpPr>
        <p:spPr>
          <a:xfrm>
            <a:off x="1485417" y="4673807"/>
            <a:ext cx="6053959" cy="830997"/>
          </a:xfrm>
          <a:prstGeom prst="rect">
            <a:avLst/>
          </a:prstGeom>
          <a:noFill/>
        </p:spPr>
        <p:txBody>
          <a:bodyPr wrap="square" rtlCol="0">
            <a:spAutoFit/>
          </a:bodyPr>
          <a:lstStyle/>
          <a:p>
            <a:pPr algn="ctr"/>
            <a:r>
              <a:rPr lang="nl-BE" sz="4800" dirty="0">
                <a:latin typeface="Barlow Condensed" panose="00000506000000000000" pitchFamily="2" charset="0"/>
              </a:rPr>
              <a:t>op basis van MAC-adressen</a:t>
            </a:r>
          </a:p>
        </p:txBody>
      </p:sp>
    </p:spTree>
    <p:extLst>
      <p:ext uri="{BB962C8B-B14F-4D97-AF65-F5344CB8AC3E}">
        <p14:creationId xmlns:p14="http://schemas.microsoft.com/office/powerpoint/2010/main" val="223995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283F-6E87-6BE1-696E-8175A33177D4}"/>
              </a:ext>
            </a:extLst>
          </p:cNvPr>
          <p:cNvSpPr>
            <a:spLocks noGrp="1"/>
          </p:cNvSpPr>
          <p:nvPr>
            <p:ph type="title"/>
          </p:nvPr>
        </p:nvSpPr>
        <p:spPr/>
        <p:txBody>
          <a:bodyPr/>
          <a:lstStyle/>
          <a:p>
            <a:r>
              <a:rPr lang="en-US" dirty="0"/>
              <a:t>Switch</a:t>
            </a:r>
            <a:endParaRPr lang="LID4096" dirty="0"/>
          </a:p>
        </p:txBody>
      </p:sp>
      <p:cxnSp>
        <p:nvCxnSpPr>
          <p:cNvPr id="4" name="Rechte verbindingslijn 16">
            <a:extLst>
              <a:ext uri="{FF2B5EF4-FFF2-40B4-BE49-F238E27FC236}">
                <a16:creationId xmlns:a16="http://schemas.microsoft.com/office/drawing/2014/main" id="{B7F325DC-1438-F106-7AAA-2A6F44A4A971}"/>
              </a:ext>
            </a:extLst>
          </p:cNvPr>
          <p:cNvCxnSpPr>
            <a:cxnSpLocks/>
            <a:endCxn id="5" idx="1"/>
          </p:cNvCxnSpPr>
          <p:nvPr/>
        </p:nvCxnSpPr>
        <p:spPr>
          <a:xfrm>
            <a:off x="-415624" y="5864600"/>
            <a:ext cx="52282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hoek 13">
            <a:extLst>
              <a:ext uri="{FF2B5EF4-FFF2-40B4-BE49-F238E27FC236}">
                <a16:creationId xmlns:a16="http://schemas.microsoft.com/office/drawing/2014/main" id="{D4899652-3C03-D8EA-A3E5-6C9E1110888E}"/>
              </a:ext>
            </a:extLst>
          </p:cNvPr>
          <p:cNvSpPr/>
          <p:nvPr/>
        </p:nvSpPr>
        <p:spPr>
          <a:xfrm>
            <a:off x="4812632" y="5413115"/>
            <a:ext cx="1857074" cy="90297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nl-BE" sz="2400" dirty="0">
                <a:latin typeface="Barlow Condensed" panose="00000506000000000000" pitchFamily="2" charset="0"/>
              </a:rPr>
              <a:t>hub</a:t>
            </a:r>
          </a:p>
        </p:txBody>
      </p:sp>
      <p:cxnSp>
        <p:nvCxnSpPr>
          <p:cNvPr id="6" name="Rechte verbindingslijn 20">
            <a:extLst>
              <a:ext uri="{FF2B5EF4-FFF2-40B4-BE49-F238E27FC236}">
                <a16:creationId xmlns:a16="http://schemas.microsoft.com/office/drawing/2014/main" id="{C49199D8-20BE-C6E3-9F20-C3859C9ECCDF}"/>
              </a:ext>
            </a:extLst>
          </p:cNvPr>
          <p:cNvCxnSpPr>
            <a:cxnSpLocks/>
          </p:cNvCxnSpPr>
          <p:nvPr/>
        </p:nvCxnSpPr>
        <p:spPr>
          <a:xfrm>
            <a:off x="6669706" y="5523490"/>
            <a:ext cx="598751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 name="Rechte verbindingslijn 21">
            <a:extLst>
              <a:ext uri="{FF2B5EF4-FFF2-40B4-BE49-F238E27FC236}">
                <a16:creationId xmlns:a16="http://schemas.microsoft.com/office/drawing/2014/main" id="{B7599750-A4A9-5B01-9F24-D11EDCA7807F}"/>
              </a:ext>
            </a:extLst>
          </p:cNvPr>
          <p:cNvCxnSpPr>
            <a:cxnSpLocks/>
          </p:cNvCxnSpPr>
          <p:nvPr/>
        </p:nvCxnSpPr>
        <p:spPr>
          <a:xfrm>
            <a:off x="6669706" y="5851150"/>
            <a:ext cx="5778968" cy="1345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Rechte verbindingslijn 23">
            <a:extLst>
              <a:ext uri="{FF2B5EF4-FFF2-40B4-BE49-F238E27FC236}">
                <a16:creationId xmlns:a16="http://schemas.microsoft.com/office/drawing/2014/main" id="{3AB8CC42-5FD5-A7F9-A724-E9232D760CB2}"/>
              </a:ext>
            </a:extLst>
          </p:cNvPr>
          <p:cNvCxnSpPr>
            <a:cxnSpLocks/>
          </p:cNvCxnSpPr>
          <p:nvPr/>
        </p:nvCxnSpPr>
        <p:spPr>
          <a:xfrm>
            <a:off x="6669706" y="6201670"/>
            <a:ext cx="5778968"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Rechte verbindingslijn 26">
            <a:extLst>
              <a:ext uri="{FF2B5EF4-FFF2-40B4-BE49-F238E27FC236}">
                <a16:creationId xmlns:a16="http://schemas.microsoft.com/office/drawing/2014/main" id="{2D075D77-E054-C5CF-7EB4-B1FA714F7997}"/>
              </a:ext>
            </a:extLst>
          </p:cNvPr>
          <p:cNvCxnSpPr>
            <a:cxnSpLocks/>
            <a:endCxn id="10" idx="1"/>
          </p:cNvCxnSpPr>
          <p:nvPr/>
        </p:nvCxnSpPr>
        <p:spPr>
          <a:xfrm>
            <a:off x="-415624" y="2142173"/>
            <a:ext cx="52282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hoek 27">
            <a:extLst>
              <a:ext uri="{FF2B5EF4-FFF2-40B4-BE49-F238E27FC236}">
                <a16:creationId xmlns:a16="http://schemas.microsoft.com/office/drawing/2014/main" id="{1143B21B-F751-9EB3-F8A1-0862168DEC5B}"/>
              </a:ext>
            </a:extLst>
          </p:cNvPr>
          <p:cNvSpPr/>
          <p:nvPr/>
        </p:nvSpPr>
        <p:spPr>
          <a:xfrm>
            <a:off x="4812632" y="1690688"/>
            <a:ext cx="1857074" cy="90297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nl-BE" sz="2400" dirty="0">
                <a:latin typeface="Barlow Condensed" panose="00000506000000000000" pitchFamily="2" charset="0"/>
              </a:rPr>
              <a:t>switch</a:t>
            </a:r>
          </a:p>
        </p:txBody>
      </p:sp>
      <p:cxnSp>
        <p:nvCxnSpPr>
          <p:cNvPr id="11" name="Rechte verbindingslijn 28">
            <a:extLst>
              <a:ext uri="{FF2B5EF4-FFF2-40B4-BE49-F238E27FC236}">
                <a16:creationId xmlns:a16="http://schemas.microsoft.com/office/drawing/2014/main" id="{4C0F8B89-297A-FB30-2D64-3CE37808E7E7}"/>
              </a:ext>
            </a:extLst>
          </p:cNvPr>
          <p:cNvCxnSpPr>
            <a:cxnSpLocks/>
          </p:cNvCxnSpPr>
          <p:nvPr/>
        </p:nvCxnSpPr>
        <p:spPr>
          <a:xfrm flipV="1">
            <a:off x="6669706" y="1798744"/>
            <a:ext cx="5875220" cy="2319"/>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Rechte verbindingslijn 29">
            <a:extLst>
              <a:ext uri="{FF2B5EF4-FFF2-40B4-BE49-F238E27FC236}">
                <a16:creationId xmlns:a16="http://schemas.microsoft.com/office/drawing/2014/main" id="{54203FB8-3699-EB10-82D4-803C20A67FE1}"/>
              </a:ext>
            </a:extLst>
          </p:cNvPr>
          <p:cNvCxnSpPr>
            <a:cxnSpLocks/>
          </p:cNvCxnSpPr>
          <p:nvPr/>
        </p:nvCxnSpPr>
        <p:spPr>
          <a:xfrm>
            <a:off x="6669706" y="2128723"/>
            <a:ext cx="5778968" cy="749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Rechte verbindingslijn 30">
            <a:extLst>
              <a:ext uri="{FF2B5EF4-FFF2-40B4-BE49-F238E27FC236}">
                <a16:creationId xmlns:a16="http://schemas.microsoft.com/office/drawing/2014/main" id="{9D998AE5-AB4A-CB21-BE7D-0E1C94F0E918}"/>
              </a:ext>
            </a:extLst>
          </p:cNvPr>
          <p:cNvCxnSpPr>
            <a:cxnSpLocks/>
          </p:cNvCxnSpPr>
          <p:nvPr/>
        </p:nvCxnSpPr>
        <p:spPr>
          <a:xfrm flipV="1">
            <a:off x="6669706" y="2466199"/>
            <a:ext cx="5875220" cy="13044"/>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 name="Tekstvak 17">
            <a:extLst>
              <a:ext uri="{FF2B5EF4-FFF2-40B4-BE49-F238E27FC236}">
                <a16:creationId xmlns:a16="http://schemas.microsoft.com/office/drawing/2014/main" id="{9C17F345-F36D-6743-3A0E-2DA9A887657F}"/>
              </a:ext>
            </a:extLst>
          </p:cNvPr>
          <p:cNvSpPr txBox="1"/>
          <p:nvPr/>
        </p:nvSpPr>
        <p:spPr>
          <a:xfrm>
            <a:off x="1428750" y="3310025"/>
            <a:ext cx="9925050" cy="83099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nl-BE" sz="4800" dirty="0">
                <a:solidFill>
                  <a:sysClr val="windowText" lastClr="000000"/>
                </a:solidFill>
                <a:latin typeface="Barlow Condensed" panose="00000506000000000000" pitchFamily="2" charset="0"/>
              </a:rPr>
              <a:t>bericht enkel naar geadresseerde computer</a:t>
            </a:r>
          </a:p>
        </p:txBody>
      </p:sp>
      <p:sp>
        <p:nvSpPr>
          <p:cNvPr id="15" name="Tekstvak 18">
            <a:extLst>
              <a:ext uri="{FF2B5EF4-FFF2-40B4-BE49-F238E27FC236}">
                <a16:creationId xmlns:a16="http://schemas.microsoft.com/office/drawing/2014/main" id="{438B270E-6D1F-E22F-880E-9213FF1D8273}"/>
              </a:ext>
            </a:extLst>
          </p:cNvPr>
          <p:cNvSpPr txBox="1"/>
          <p:nvPr/>
        </p:nvSpPr>
        <p:spPr>
          <a:xfrm>
            <a:off x="1975987" y="5471416"/>
            <a:ext cx="1979796"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nl-BE" sz="2000" dirty="0">
                <a:solidFill>
                  <a:sysClr val="windowText" lastClr="000000"/>
                </a:solidFill>
                <a:latin typeface="Barlow Condensed" panose="00000506000000000000" pitchFamily="2" charset="0"/>
              </a:rPr>
              <a:t>dit is een bericht</a:t>
            </a:r>
          </a:p>
        </p:txBody>
      </p:sp>
      <p:sp>
        <p:nvSpPr>
          <p:cNvPr id="16" name="Tekstvak 19">
            <a:extLst>
              <a:ext uri="{FF2B5EF4-FFF2-40B4-BE49-F238E27FC236}">
                <a16:creationId xmlns:a16="http://schemas.microsoft.com/office/drawing/2014/main" id="{B55BB1E5-37A2-F8BE-7549-4F8B3A5B54AD}"/>
              </a:ext>
            </a:extLst>
          </p:cNvPr>
          <p:cNvSpPr txBox="1"/>
          <p:nvPr/>
        </p:nvSpPr>
        <p:spPr>
          <a:xfrm>
            <a:off x="8383404" y="5213060"/>
            <a:ext cx="1979796"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nl-BE" sz="2000" dirty="0">
                <a:solidFill>
                  <a:sysClr val="windowText" lastClr="000000"/>
                </a:solidFill>
                <a:latin typeface="Barlow Condensed" panose="00000506000000000000" pitchFamily="2" charset="0"/>
              </a:rPr>
              <a:t>dit is een bericht</a:t>
            </a:r>
          </a:p>
        </p:txBody>
      </p:sp>
      <p:sp>
        <p:nvSpPr>
          <p:cNvPr id="17" name="Tekstvak 22">
            <a:extLst>
              <a:ext uri="{FF2B5EF4-FFF2-40B4-BE49-F238E27FC236}">
                <a16:creationId xmlns:a16="http://schemas.microsoft.com/office/drawing/2014/main" id="{917CFDC7-7283-729B-0DEC-A16308C112C7}"/>
              </a:ext>
            </a:extLst>
          </p:cNvPr>
          <p:cNvSpPr txBox="1"/>
          <p:nvPr/>
        </p:nvSpPr>
        <p:spPr>
          <a:xfrm>
            <a:off x="8383404" y="5524411"/>
            <a:ext cx="1979796"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nl-BE" sz="2000" dirty="0">
                <a:solidFill>
                  <a:sysClr val="windowText" lastClr="000000"/>
                </a:solidFill>
                <a:latin typeface="Barlow Condensed" panose="00000506000000000000" pitchFamily="2" charset="0"/>
              </a:rPr>
              <a:t>dit is een bericht</a:t>
            </a:r>
          </a:p>
        </p:txBody>
      </p:sp>
      <p:sp>
        <p:nvSpPr>
          <p:cNvPr id="18" name="Tekstvak 24">
            <a:extLst>
              <a:ext uri="{FF2B5EF4-FFF2-40B4-BE49-F238E27FC236}">
                <a16:creationId xmlns:a16="http://schemas.microsoft.com/office/drawing/2014/main" id="{FC86296F-93DC-14B6-E238-D51065846286}"/>
              </a:ext>
            </a:extLst>
          </p:cNvPr>
          <p:cNvSpPr txBox="1"/>
          <p:nvPr/>
        </p:nvSpPr>
        <p:spPr>
          <a:xfrm>
            <a:off x="8383404" y="5877433"/>
            <a:ext cx="1979796"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nl-BE" sz="2000" dirty="0">
                <a:solidFill>
                  <a:sysClr val="windowText" lastClr="000000"/>
                </a:solidFill>
                <a:latin typeface="Barlow Condensed" panose="00000506000000000000" pitchFamily="2" charset="0"/>
              </a:rPr>
              <a:t>dit is een bericht</a:t>
            </a:r>
          </a:p>
        </p:txBody>
      </p:sp>
      <p:sp>
        <p:nvSpPr>
          <p:cNvPr id="19" name="Tekstvak 25">
            <a:extLst>
              <a:ext uri="{FF2B5EF4-FFF2-40B4-BE49-F238E27FC236}">
                <a16:creationId xmlns:a16="http://schemas.microsoft.com/office/drawing/2014/main" id="{3881DB89-1811-4186-0034-683EC8CF271F}"/>
              </a:ext>
            </a:extLst>
          </p:cNvPr>
          <p:cNvSpPr txBox="1"/>
          <p:nvPr/>
        </p:nvSpPr>
        <p:spPr>
          <a:xfrm>
            <a:off x="1975987" y="1714097"/>
            <a:ext cx="1979796"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nl-BE" sz="2000" dirty="0">
                <a:solidFill>
                  <a:sysClr val="windowText" lastClr="000000"/>
                </a:solidFill>
                <a:latin typeface="Barlow Condensed" panose="00000506000000000000" pitchFamily="2" charset="0"/>
              </a:rPr>
              <a:t>dit is een bericht</a:t>
            </a:r>
          </a:p>
        </p:txBody>
      </p:sp>
      <p:sp>
        <p:nvSpPr>
          <p:cNvPr id="20" name="Tekstvak 31">
            <a:extLst>
              <a:ext uri="{FF2B5EF4-FFF2-40B4-BE49-F238E27FC236}">
                <a16:creationId xmlns:a16="http://schemas.microsoft.com/office/drawing/2014/main" id="{D32E131F-B087-E419-F6D6-45995B9796D4}"/>
              </a:ext>
            </a:extLst>
          </p:cNvPr>
          <p:cNvSpPr txBox="1"/>
          <p:nvPr/>
        </p:nvSpPr>
        <p:spPr>
          <a:xfrm>
            <a:off x="8383404" y="2078212"/>
            <a:ext cx="1979796"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nl-BE" sz="2000" dirty="0">
                <a:solidFill>
                  <a:sysClr val="windowText" lastClr="000000"/>
                </a:solidFill>
                <a:latin typeface="Barlow Condensed" panose="00000506000000000000" pitchFamily="2" charset="0"/>
              </a:rPr>
              <a:t>dit is een bericht</a:t>
            </a:r>
          </a:p>
        </p:txBody>
      </p:sp>
    </p:spTree>
    <p:extLst>
      <p:ext uri="{BB962C8B-B14F-4D97-AF65-F5344CB8AC3E}">
        <p14:creationId xmlns:p14="http://schemas.microsoft.com/office/powerpoint/2010/main" val="367356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4" grpId="0" animBg="1"/>
      <p:bldP spid="15" grpId="0" animBg="1"/>
      <p:bldP spid="16" grpId="0" animBg="1"/>
      <p:bldP spid="17" grpId="0" animBg="1"/>
      <p:bldP spid="18" grpId="0" animBg="1"/>
      <p:bldP spid="19" grpId="0" animBg="1"/>
      <p:bldP spid="2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FD858-83BD-518D-CA60-4DAE8BF9F6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977768-179B-E8CC-F06D-6BCC01E82D92}"/>
              </a:ext>
            </a:extLst>
          </p:cNvPr>
          <p:cNvSpPr>
            <a:spLocks noGrp="1"/>
          </p:cNvSpPr>
          <p:nvPr>
            <p:ph type="title"/>
          </p:nvPr>
        </p:nvSpPr>
        <p:spPr/>
        <p:txBody>
          <a:bodyPr/>
          <a:lstStyle/>
          <a:p>
            <a:r>
              <a:rPr lang="en-US" dirty="0"/>
              <a:t>Switch</a:t>
            </a:r>
            <a:endParaRPr lang="LID4096" dirty="0"/>
          </a:p>
        </p:txBody>
      </p:sp>
      <p:cxnSp>
        <p:nvCxnSpPr>
          <p:cNvPr id="4" name="Rechte verbindingslijn 16">
            <a:extLst>
              <a:ext uri="{FF2B5EF4-FFF2-40B4-BE49-F238E27FC236}">
                <a16:creationId xmlns:a16="http://schemas.microsoft.com/office/drawing/2014/main" id="{E7773ACD-351A-FF2C-73AE-510578B72AD6}"/>
              </a:ext>
            </a:extLst>
          </p:cNvPr>
          <p:cNvCxnSpPr>
            <a:cxnSpLocks/>
            <a:endCxn id="5" idx="1"/>
          </p:cNvCxnSpPr>
          <p:nvPr/>
        </p:nvCxnSpPr>
        <p:spPr>
          <a:xfrm>
            <a:off x="-415624" y="5864600"/>
            <a:ext cx="52282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hoek 13">
            <a:extLst>
              <a:ext uri="{FF2B5EF4-FFF2-40B4-BE49-F238E27FC236}">
                <a16:creationId xmlns:a16="http://schemas.microsoft.com/office/drawing/2014/main" id="{8AFD08DC-6842-CC39-D1D7-A4E8324E723D}"/>
              </a:ext>
            </a:extLst>
          </p:cNvPr>
          <p:cNvSpPr/>
          <p:nvPr/>
        </p:nvSpPr>
        <p:spPr>
          <a:xfrm>
            <a:off x="4812632" y="5413115"/>
            <a:ext cx="1857074" cy="90297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nl-BE" sz="2400" dirty="0">
                <a:latin typeface="Barlow Condensed" panose="00000506000000000000" pitchFamily="2" charset="0"/>
              </a:rPr>
              <a:t>hub</a:t>
            </a:r>
          </a:p>
        </p:txBody>
      </p:sp>
      <p:cxnSp>
        <p:nvCxnSpPr>
          <p:cNvPr id="6" name="Rechte verbindingslijn 20">
            <a:extLst>
              <a:ext uri="{FF2B5EF4-FFF2-40B4-BE49-F238E27FC236}">
                <a16:creationId xmlns:a16="http://schemas.microsoft.com/office/drawing/2014/main" id="{35A910DD-6B41-213F-CA41-D665604B9AE4}"/>
              </a:ext>
            </a:extLst>
          </p:cNvPr>
          <p:cNvCxnSpPr>
            <a:cxnSpLocks/>
          </p:cNvCxnSpPr>
          <p:nvPr/>
        </p:nvCxnSpPr>
        <p:spPr>
          <a:xfrm>
            <a:off x="6669706" y="5523490"/>
            <a:ext cx="5987515"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 name="Rechte verbindingslijn 21">
            <a:extLst>
              <a:ext uri="{FF2B5EF4-FFF2-40B4-BE49-F238E27FC236}">
                <a16:creationId xmlns:a16="http://schemas.microsoft.com/office/drawing/2014/main" id="{27FF7041-72B9-5948-622C-7561F3540990}"/>
              </a:ext>
            </a:extLst>
          </p:cNvPr>
          <p:cNvCxnSpPr>
            <a:cxnSpLocks/>
          </p:cNvCxnSpPr>
          <p:nvPr/>
        </p:nvCxnSpPr>
        <p:spPr>
          <a:xfrm>
            <a:off x="6669706" y="5851150"/>
            <a:ext cx="5778968" cy="1345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Rechte verbindingslijn 23">
            <a:extLst>
              <a:ext uri="{FF2B5EF4-FFF2-40B4-BE49-F238E27FC236}">
                <a16:creationId xmlns:a16="http://schemas.microsoft.com/office/drawing/2014/main" id="{47A52C59-2399-09CB-E623-0C26D4EE4979}"/>
              </a:ext>
            </a:extLst>
          </p:cNvPr>
          <p:cNvCxnSpPr>
            <a:cxnSpLocks/>
          </p:cNvCxnSpPr>
          <p:nvPr/>
        </p:nvCxnSpPr>
        <p:spPr>
          <a:xfrm>
            <a:off x="6669706" y="6201670"/>
            <a:ext cx="5778968"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Rechte verbindingslijn 26">
            <a:extLst>
              <a:ext uri="{FF2B5EF4-FFF2-40B4-BE49-F238E27FC236}">
                <a16:creationId xmlns:a16="http://schemas.microsoft.com/office/drawing/2014/main" id="{04A2D553-2DBE-E927-F814-C04A6D086275}"/>
              </a:ext>
            </a:extLst>
          </p:cNvPr>
          <p:cNvCxnSpPr>
            <a:cxnSpLocks/>
            <a:endCxn id="10" idx="1"/>
          </p:cNvCxnSpPr>
          <p:nvPr/>
        </p:nvCxnSpPr>
        <p:spPr>
          <a:xfrm>
            <a:off x="-415624" y="2142173"/>
            <a:ext cx="52282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hoek 27">
            <a:extLst>
              <a:ext uri="{FF2B5EF4-FFF2-40B4-BE49-F238E27FC236}">
                <a16:creationId xmlns:a16="http://schemas.microsoft.com/office/drawing/2014/main" id="{FD691F09-AAC0-09B8-9D6A-D05FBDE10585}"/>
              </a:ext>
            </a:extLst>
          </p:cNvPr>
          <p:cNvSpPr/>
          <p:nvPr/>
        </p:nvSpPr>
        <p:spPr>
          <a:xfrm>
            <a:off x="4812632" y="1690688"/>
            <a:ext cx="1857074" cy="90297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nl-BE" sz="2400" dirty="0">
                <a:latin typeface="Barlow Condensed" panose="00000506000000000000" pitchFamily="2" charset="0"/>
              </a:rPr>
              <a:t>switch</a:t>
            </a:r>
          </a:p>
        </p:txBody>
      </p:sp>
      <p:cxnSp>
        <p:nvCxnSpPr>
          <p:cNvPr id="11" name="Rechte verbindingslijn 28">
            <a:extLst>
              <a:ext uri="{FF2B5EF4-FFF2-40B4-BE49-F238E27FC236}">
                <a16:creationId xmlns:a16="http://schemas.microsoft.com/office/drawing/2014/main" id="{E08234A2-7C40-25F0-4B82-1B60C7C7CC9D}"/>
              </a:ext>
            </a:extLst>
          </p:cNvPr>
          <p:cNvCxnSpPr>
            <a:cxnSpLocks/>
          </p:cNvCxnSpPr>
          <p:nvPr/>
        </p:nvCxnSpPr>
        <p:spPr>
          <a:xfrm flipV="1">
            <a:off x="6669706" y="1798744"/>
            <a:ext cx="5875220" cy="2319"/>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Rechte verbindingslijn 29">
            <a:extLst>
              <a:ext uri="{FF2B5EF4-FFF2-40B4-BE49-F238E27FC236}">
                <a16:creationId xmlns:a16="http://schemas.microsoft.com/office/drawing/2014/main" id="{09FB988A-C030-7D74-8A0D-9EEC8AC7939B}"/>
              </a:ext>
            </a:extLst>
          </p:cNvPr>
          <p:cNvCxnSpPr>
            <a:cxnSpLocks/>
          </p:cNvCxnSpPr>
          <p:nvPr/>
        </p:nvCxnSpPr>
        <p:spPr>
          <a:xfrm>
            <a:off x="6669706" y="2128723"/>
            <a:ext cx="5778968" cy="749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Rechte verbindingslijn 30">
            <a:extLst>
              <a:ext uri="{FF2B5EF4-FFF2-40B4-BE49-F238E27FC236}">
                <a16:creationId xmlns:a16="http://schemas.microsoft.com/office/drawing/2014/main" id="{EAEE94C2-0304-A67D-1359-F200E5541B75}"/>
              </a:ext>
            </a:extLst>
          </p:cNvPr>
          <p:cNvCxnSpPr>
            <a:cxnSpLocks/>
          </p:cNvCxnSpPr>
          <p:nvPr/>
        </p:nvCxnSpPr>
        <p:spPr>
          <a:xfrm flipV="1">
            <a:off x="6669706" y="2466199"/>
            <a:ext cx="5875220" cy="13044"/>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 name="Tekstvak 17">
            <a:extLst>
              <a:ext uri="{FF2B5EF4-FFF2-40B4-BE49-F238E27FC236}">
                <a16:creationId xmlns:a16="http://schemas.microsoft.com/office/drawing/2014/main" id="{1631B0E8-E59F-2023-A70E-91FEEAA21D0C}"/>
              </a:ext>
            </a:extLst>
          </p:cNvPr>
          <p:cNvSpPr txBox="1"/>
          <p:nvPr/>
        </p:nvSpPr>
        <p:spPr>
          <a:xfrm>
            <a:off x="1428750" y="3310025"/>
            <a:ext cx="9925050" cy="83099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nl-BE" sz="4800" dirty="0">
                <a:solidFill>
                  <a:schemeClr val="tx1"/>
                </a:solidFill>
                <a:latin typeface="Barlow Condensed" panose="00000506000000000000" pitchFamily="2" charset="0"/>
              </a:rPr>
              <a:t>bandbreedte toegewezen naar behoefte</a:t>
            </a:r>
          </a:p>
        </p:txBody>
      </p:sp>
    </p:spTree>
    <p:extLst>
      <p:ext uri="{BB962C8B-B14F-4D97-AF65-F5344CB8AC3E}">
        <p14:creationId xmlns:p14="http://schemas.microsoft.com/office/powerpoint/2010/main" val="16210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A585F-EFB0-37F9-D018-8A49BEDC10D2}"/>
              </a:ext>
            </a:extLst>
          </p:cNvPr>
          <p:cNvSpPr>
            <a:spLocks noGrp="1"/>
          </p:cNvSpPr>
          <p:nvPr>
            <p:ph type="title"/>
          </p:nvPr>
        </p:nvSpPr>
        <p:spPr/>
        <p:txBody>
          <a:bodyPr/>
          <a:lstStyle/>
          <a:p>
            <a:r>
              <a:rPr lang="en-US" dirty="0"/>
              <a:t>Switch</a:t>
            </a:r>
            <a:endParaRPr lang="LID4096" dirty="0"/>
          </a:p>
        </p:txBody>
      </p:sp>
      <p:pic>
        <p:nvPicPr>
          <p:cNvPr id="4" name="Afbeelding 23" descr="http://vignette3.wikia.nocookie.net/gtawiki/images/c/c9/Computer_Icon.png/revision/latest?cb=20100421004434">
            <a:extLst>
              <a:ext uri="{FF2B5EF4-FFF2-40B4-BE49-F238E27FC236}">
                <a16:creationId xmlns:a16="http://schemas.microsoft.com/office/drawing/2014/main" id="{F6A99F58-0947-E137-7F85-ACBE51959917}"/>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168762" y="3157053"/>
            <a:ext cx="1033705" cy="1041960"/>
          </a:xfrm>
          <a:prstGeom prst="rect">
            <a:avLst/>
          </a:prstGeom>
          <a:noFill/>
          <a:ln>
            <a:noFill/>
          </a:ln>
        </p:spPr>
      </p:pic>
      <p:pic>
        <p:nvPicPr>
          <p:cNvPr id="5" name="Afbeelding 37" descr="http://vignette3.wikia.nocookie.net/gtawiki/images/c/c9/Computer_Icon.png/revision/latest?cb=20100421004434">
            <a:extLst>
              <a:ext uri="{FF2B5EF4-FFF2-40B4-BE49-F238E27FC236}">
                <a16:creationId xmlns:a16="http://schemas.microsoft.com/office/drawing/2014/main" id="{374E1B37-10DB-6D8B-7F06-D716B3D9B954}"/>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084970" y="1266789"/>
            <a:ext cx="1033705" cy="1041960"/>
          </a:xfrm>
          <a:prstGeom prst="rect">
            <a:avLst/>
          </a:prstGeom>
          <a:noFill/>
          <a:ln>
            <a:noFill/>
          </a:ln>
        </p:spPr>
      </p:pic>
      <p:pic>
        <p:nvPicPr>
          <p:cNvPr id="6" name="Afbeelding 38" descr="http://vignette3.wikia.nocookie.net/gtawiki/images/c/c9/Computer_Icon.png/revision/latest?cb=20100421004434">
            <a:extLst>
              <a:ext uri="{FF2B5EF4-FFF2-40B4-BE49-F238E27FC236}">
                <a16:creationId xmlns:a16="http://schemas.microsoft.com/office/drawing/2014/main" id="{AE19803E-494C-4B9A-A18B-4BB6204F3D72}"/>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888233" y="3162740"/>
            <a:ext cx="1033705" cy="1041960"/>
          </a:xfrm>
          <a:prstGeom prst="rect">
            <a:avLst/>
          </a:prstGeom>
          <a:noFill/>
          <a:ln>
            <a:noFill/>
          </a:ln>
        </p:spPr>
      </p:pic>
      <p:pic>
        <p:nvPicPr>
          <p:cNvPr id="7" name="Afbeelding 39" descr="http://vignette3.wikia.nocookie.net/gtawiki/images/c/c9/Computer_Icon.png/revision/latest?cb=20100421004434">
            <a:extLst>
              <a:ext uri="{FF2B5EF4-FFF2-40B4-BE49-F238E27FC236}">
                <a16:creationId xmlns:a16="http://schemas.microsoft.com/office/drawing/2014/main" id="{CA4EB968-AB0F-62FF-347B-8A154E15E019}"/>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868121" y="5416543"/>
            <a:ext cx="1033705" cy="1041960"/>
          </a:xfrm>
          <a:prstGeom prst="rect">
            <a:avLst/>
          </a:prstGeom>
          <a:noFill/>
          <a:ln>
            <a:noFill/>
          </a:ln>
        </p:spPr>
      </p:pic>
      <p:pic>
        <p:nvPicPr>
          <p:cNvPr id="8" name="Afbeelding 40" descr="http://vignette3.wikia.nocookie.net/gtawiki/images/c/c9/Computer_Icon.png/revision/latest?cb=20100421004434">
            <a:extLst>
              <a:ext uri="{FF2B5EF4-FFF2-40B4-BE49-F238E27FC236}">
                <a16:creationId xmlns:a16="http://schemas.microsoft.com/office/drawing/2014/main" id="{DF34E3A4-8C3B-8701-E091-C5A23040E85C}"/>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298874" y="5427411"/>
            <a:ext cx="1033705" cy="1041960"/>
          </a:xfrm>
          <a:prstGeom prst="rect">
            <a:avLst/>
          </a:prstGeom>
          <a:noFill/>
          <a:ln>
            <a:noFill/>
          </a:ln>
        </p:spPr>
      </p:pic>
      <p:cxnSp>
        <p:nvCxnSpPr>
          <p:cNvPr id="9" name="Rechte verbindingslijn 41">
            <a:extLst>
              <a:ext uri="{FF2B5EF4-FFF2-40B4-BE49-F238E27FC236}">
                <a16:creationId xmlns:a16="http://schemas.microsoft.com/office/drawing/2014/main" id="{FE933D92-1D47-2F8B-465E-675F37B48DAC}"/>
              </a:ext>
            </a:extLst>
          </p:cNvPr>
          <p:cNvCxnSpPr/>
          <p:nvPr/>
        </p:nvCxnSpPr>
        <p:spPr>
          <a:xfrm flipH="1" flipV="1">
            <a:off x="8601822" y="2392138"/>
            <a:ext cx="14325" cy="1134141"/>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42">
            <a:extLst>
              <a:ext uri="{FF2B5EF4-FFF2-40B4-BE49-F238E27FC236}">
                <a16:creationId xmlns:a16="http://schemas.microsoft.com/office/drawing/2014/main" id="{7C26D84A-FA02-6C53-4B29-26AC3A3EB520}"/>
              </a:ext>
            </a:extLst>
          </p:cNvPr>
          <p:cNvCxnSpPr/>
          <p:nvPr/>
        </p:nvCxnSpPr>
        <p:spPr>
          <a:xfrm>
            <a:off x="8764164" y="4218983"/>
            <a:ext cx="736773" cy="11505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43">
            <a:extLst>
              <a:ext uri="{FF2B5EF4-FFF2-40B4-BE49-F238E27FC236}">
                <a16:creationId xmlns:a16="http://schemas.microsoft.com/office/drawing/2014/main" id="{0A3D965E-33E8-B84F-960D-D93642498E9C}"/>
              </a:ext>
            </a:extLst>
          </p:cNvPr>
          <p:cNvCxnSpPr/>
          <p:nvPr/>
        </p:nvCxnSpPr>
        <p:spPr>
          <a:xfrm>
            <a:off x="9132550" y="3804311"/>
            <a:ext cx="755683"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44">
            <a:extLst>
              <a:ext uri="{FF2B5EF4-FFF2-40B4-BE49-F238E27FC236}">
                <a16:creationId xmlns:a16="http://schemas.microsoft.com/office/drawing/2014/main" id="{8AE5CE12-BF8A-8BC4-B3F6-6A148AD14A04}"/>
              </a:ext>
            </a:extLst>
          </p:cNvPr>
          <p:cNvCxnSpPr/>
          <p:nvPr/>
        </p:nvCxnSpPr>
        <p:spPr>
          <a:xfrm flipV="1">
            <a:off x="7551821" y="4327038"/>
            <a:ext cx="683730" cy="95728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45">
            <a:extLst>
              <a:ext uri="{FF2B5EF4-FFF2-40B4-BE49-F238E27FC236}">
                <a16:creationId xmlns:a16="http://schemas.microsoft.com/office/drawing/2014/main" id="{7866BF31-8D06-584A-0DDF-A4667D0DB4EF}"/>
              </a:ext>
            </a:extLst>
          </p:cNvPr>
          <p:cNvCxnSpPr/>
          <p:nvPr/>
        </p:nvCxnSpPr>
        <p:spPr>
          <a:xfrm flipH="1">
            <a:off x="7365332" y="3804311"/>
            <a:ext cx="719639"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4" name="Afbeelding 46" descr="http://www.clker.com/cliparts/b/X/g/A/u/c/switch-blue-hi.png">
            <a:extLst>
              <a:ext uri="{FF2B5EF4-FFF2-40B4-BE49-F238E27FC236}">
                <a16:creationId xmlns:a16="http://schemas.microsoft.com/office/drawing/2014/main" id="{23DAA836-3488-A128-0ABB-7D5440FF1FB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5551" y="3706450"/>
            <a:ext cx="703955" cy="440417"/>
          </a:xfrm>
          <a:prstGeom prst="rect">
            <a:avLst/>
          </a:prstGeom>
          <a:noFill/>
          <a:ln>
            <a:noFill/>
          </a:ln>
        </p:spPr>
      </p:pic>
      <p:sp>
        <p:nvSpPr>
          <p:cNvPr id="15" name="Tekstvak 47">
            <a:extLst>
              <a:ext uri="{FF2B5EF4-FFF2-40B4-BE49-F238E27FC236}">
                <a16:creationId xmlns:a16="http://schemas.microsoft.com/office/drawing/2014/main" id="{DE1758AD-D5FE-638A-CC16-6D8AE76D5D1B}"/>
              </a:ext>
            </a:extLst>
          </p:cNvPr>
          <p:cNvSpPr txBox="1"/>
          <p:nvPr/>
        </p:nvSpPr>
        <p:spPr>
          <a:xfrm>
            <a:off x="5972271" y="2549215"/>
            <a:ext cx="1501140" cy="646331"/>
          </a:xfrm>
          <a:prstGeom prst="rect">
            <a:avLst/>
          </a:prstGeom>
          <a:noFill/>
        </p:spPr>
        <p:txBody>
          <a:bodyPr wrap="square" rtlCol="0">
            <a:spAutoFit/>
          </a:bodyPr>
          <a:lstStyle/>
          <a:p>
            <a:pPr algn="ctr"/>
            <a:r>
              <a:rPr lang="nl-BE" dirty="0">
                <a:latin typeface="Barlow Condensed" panose="00000506000000000000" pitchFamily="2" charset="0"/>
              </a:rPr>
              <a:t>192.168.0.1</a:t>
            </a:r>
            <a:br>
              <a:rPr lang="nl-BE" dirty="0">
                <a:latin typeface="Barlow Condensed" panose="00000506000000000000" pitchFamily="2" charset="0"/>
              </a:rPr>
            </a:br>
            <a:r>
              <a:rPr lang="nl-BE" dirty="0">
                <a:latin typeface="Barlow Condensed" panose="00000506000000000000" pitchFamily="2" charset="0"/>
              </a:rPr>
              <a:t>11:22:33:44:55:66</a:t>
            </a:r>
          </a:p>
        </p:txBody>
      </p:sp>
      <p:sp>
        <p:nvSpPr>
          <p:cNvPr id="16" name="Tekstvak 48">
            <a:extLst>
              <a:ext uri="{FF2B5EF4-FFF2-40B4-BE49-F238E27FC236}">
                <a16:creationId xmlns:a16="http://schemas.microsoft.com/office/drawing/2014/main" id="{0C0C3364-7140-C5DD-26B5-6477B88E654E}"/>
              </a:ext>
            </a:extLst>
          </p:cNvPr>
          <p:cNvSpPr txBox="1"/>
          <p:nvPr/>
        </p:nvSpPr>
        <p:spPr>
          <a:xfrm>
            <a:off x="6003257" y="4961157"/>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192.168.0.2</a:t>
            </a:r>
            <a:br>
              <a:rPr lang="nl-BE" dirty="0">
                <a:latin typeface="Barlow Condensed" panose="00000506000000000000" pitchFamily="2" charset="0"/>
              </a:rPr>
            </a:br>
            <a:r>
              <a:rPr lang="nl-BE" dirty="0">
                <a:latin typeface="Barlow Condensed" panose="00000506000000000000" pitchFamily="2" charset="0"/>
              </a:rPr>
              <a:t>22:33:44:55:66:77</a:t>
            </a:r>
          </a:p>
        </p:txBody>
      </p:sp>
      <p:sp>
        <p:nvSpPr>
          <p:cNvPr id="17" name="Tekstvak 49">
            <a:extLst>
              <a:ext uri="{FF2B5EF4-FFF2-40B4-BE49-F238E27FC236}">
                <a16:creationId xmlns:a16="http://schemas.microsoft.com/office/drawing/2014/main" id="{DC7E25D0-F173-8051-E832-2DA3216D5A1E}"/>
              </a:ext>
            </a:extLst>
          </p:cNvPr>
          <p:cNvSpPr txBox="1"/>
          <p:nvPr/>
        </p:nvSpPr>
        <p:spPr>
          <a:xfrm>
            <a:off x="9510391" y="4846271"/>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192.168.0.3</a:t>
            </a:r>
            <a:br>
              <a:rPr lang="nl-BE" dirty="0">
                <a:latin typeface="Barlow Condensed" panose="00000506000000000000" pitchFamily="2" charset="0"/>
              </a:rPr>
            </a:br>
            <a:r>
              <a:rPr lang="nl-BE" dirty="0">
                <a:latin typeface="Barlow Condensed" panose="00000506000000000000" pitchFamily="2" charset="0"/>
              </a:rPr>
              <a:t>33:44:55:66:77:88</a:t>
            </a:r>
          </a:p>
        </p:txBody>
      </p:sp>
      <p:sp>
        <p:nvSpPr>
          <p:cNvPr id="18" name="Tekstvak 50">
            <a:extLst>
              <a:ext uri="{FF2B5EF4-FFF2-40B4-BE49-F238E27FC236}">
                <a16:creationId xmlns:a16="http://schemas.microsoft.com/office/drawing/2014/main" id="{15D374DD-7583-83E7-32AA-FB56375D6731}"/>
              </a:ext>
            </a:extLst>
          </p:cNvPr>
          <p:cNvSpPr txBox="1"/>
          <p:nvPr/>
        </p:nvSpPr>
        <p:spPr>
          <a:xfrm>
            <a:off x="9630803" y="2617535"/>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192.168.0.4</a:t>
            </a:r>
          </a:p>
          <a:p>
            <a:pPr algn="ctr"/>
            <a:r>
              <a:rPr lang="nl-BE" dirty="0">
                <a:latin typeface="Barlow Condensed" panose="00000506000000000000" pitchFamily="2" charset="0"/>
              </a:rPr>
              <a:t>44:55:66:77:88:99</a:t>
            </a:r>
          </a:p>
        </p:txBody>
      </p:sp>
      <p:sp>
        <p:nvSpPr>
          <p:cNvPr id="19" name="Tekstvak 51">
            <a:extLst>
              <a:ext uri="{FF2B5EF4-FFF2-40B4-BE49-F238E27FC236}">
                <a16:creationId xmlns:a16="http://schemas.microsoft.com/office/drawing/2014/main" id="{2AC0680E-9529-B009-C701-5391BFE58DAC}"/>
              </a:ext>
            </a:extLst>
          </p:cNvPr>
          <p:cNvSpPr txBox="1"/>
          <p:nvPr/>
        </p:nvSpPr>
        <p:spPr>
          <a:xfrm>
            <a:off x="9132550" y="1136660"/>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192.168.0.5</a:t>
            </a:r>
          </a:p>
          <a:p>
            <a:pPr algn="ctr"/>
            <a:r>
              <a:rPr lang="nl-BE" dirty="0">
                <a:latin typeface="Barlow Condensed" panose="00000506000000000000" pitchFamily="2" charset="0"/>
              </a:rPr>
              <a:t>55:66:77:88:99:00</a:t>
            </a:r>
          </a:p>
        </p:txBody>
      </p:sp>
      <p:sp>
        <p:nvSpPr>
          <p:cNvPr id="20" name="Tekstvak 52">
            <a:extLst>
              <a:ext uri="{FF2B5EF4-FFF2-40B4-BE49-F238E27FC236}">
                <a16:creationId xmlns:a16="http://schemas.microsoft.com/office/drawing/2014/main" id="{0C9AAFFB-6AD3-3E70-DB47-3229A06CEF2A}"/>
              </a:ext>
            </a:extLst>
          </p:cNvPr>
          <p:cNvSpPr txBox="1"/>
          <p:nvPr/>
        </p:nvSpPr>
        <p:spPr>
          <a:xfrm>
            <a:off x="1040732" y="1146866"/>
            <a:ext cx="4564380" cy="584775"/>
          </a:xfrm>
          <a:prstGeom prst="rect">
            <a:avLst/>
          </a:prstGeom>
          <a:noFill/>
        </p:spPr>
        <p:txBody>
          <a:bodyPr wrap="square" rtlCol="0">
            <a:spAutoFit/>
          </a:bodyPr>
          <a:lstStyle/>
          <a:p>
            <a:pPr algn="ctr"/>
            <a:r>
              <a:rPr lang="nl-BE" sz="3200" dirty="0">
                <a:latin typeface="Barlow Condensed" panose="00000506000000000000" pitchFamily="2" charset="0"/>
              </a:rPr>
              <a:t>MAC-tabel</a:t>
            </a:r>
          </a:p>
        </p:txBody>
      </p:sp>
      <p:sp>
        <p:nvSpPr>
          <p:cNvPr id="21" name="Pijl-rechts 54">
            <a:extLst>
              <a:ext uri="{FF2B5EF4-FFF2-40B4-BE49-F238E27FC236}">
                <a16:creationId xmlns:a16="http://schemas.microsoft.com/office/drawing/2014/main" id="{D35C3BFB-4BFD-69FB-DB4B-98C24D88580C}"/>
              </a:ext>
            </a:extLst>
          </p:cNvPr>
          <p:cNvSpPr/>
          <p:nvPr/>
        </p:nvSpPr>
        <p:spPr>
          <a:xfrm>
            <a:off x="7452837" y="3471686"/>
            <a:ext cx="611559" cy="2124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22" name="Tekstvak 55">
            <a:extLst>
              <a:ext uri="{FF2B5EF4-FFF2-40B4-BE49-F238E27FC236}">
                <a16:creationId xmlns:a16="http://schemas.microsoft.com/office/drawing/2014/main" id="{55F6EF9E-5A0D-74B5-9260-D006A45C171D}"/>
              </a:ext>
            </a:extLst>
          </p:cNvPr>
          <p:cNvSpPr txBox="1"/>
          <p:nvPr/>
        </p:nvSpPr>
        <p:spPr>
          <a:xfrm>
            <a:off x="1014324" y="5169436"/>
            <a:ext cx="4612520" cy="1323439"/>
          </a:xfrm>
          <a:prstGeom prst="rect">
            <a:avLst/>
          </a:prstGeom>
          <a:noFill/>
        </p:spPr>
        <p:txBody>
          <a:bodyPr wrap="square" rtlCol="0">
            <a:spAutoFit/>
          </a:bodyPr>
          <a:lstStyle/>
          <a:p>
            <a:r>
              <a:rPr lang="nl-BE" sz="4000" dirty="0">
                <a:latin typeface="Barlow Condensed" panose="00000506000000000000" pitchFamily="2" charset="0"/>
              </a:rPr>
              <a:t>192.168.0.1 wil een bericht sturen naar 192.168.0.5</a:t>
            </a:r>
          </a:p>
        </p:txBody>
      </p:sp>
      <p:graphicFrame>
        <p:nvGraphicFramePr>
          <p:cNvPr id="23" name="Tabel 56">
            <a:extLst>
              <a:ext uri="{FF2B5EF4-FFF2-40B4-BE49-F238E27FC236}">
                <a16:creationId xmlns:a16="http://schemas.microsoft.com/office/drawing/2014/main" id="{7AB8EB51-3AE3-36C4-D8E6-61E42B456593}"/>
              </a:ext>
            </a:extLst>
          </p:cNvPr>
          <p:cNvGraphicFramePr>
            <a:graphicFrameLocks noGrp="1"/>
          </p:cNvGraphicFramePr>
          <p:nvPr>
            <p:extLst>
              <p:ext uri="{D42A27DB-BD31-4B8C-83A1-F6EECF244321}">
                <p14:modId xmlns:p14="http://schemas.microsoft.com/office/powerpoint/2010/main" val="891087940"/>
              </p:ext>
            </p:extLst>
          </p:nvPr>
        </p:nvGraphicFramePr>
        <p:xfrm>
          <a:off x="1062464" y="1736650"/>
          <a:ext cx="4564380" cy="2286000"/>
        </p:xfrm>
        <a:graphic>
          <a:graphicData uri="http://schemas.openxmlformats.org/drawingml/2006/table">
            <a:tbl>
              <a:tblPr firstRow="1" bandRow="1">
                <a:tableStyleId>{5C22544A-7EE6-4342-B048-85BDC9FD1C3A}</a:tableStyleId>
              </a:tblPr>
              <a:tblGrid>
                <a:gridCol w="805038">
                  <a:extLst>
                    <a:ext uri="{9D8B030D-6E8A-4147-A177-3AD203B41FA5}">
                      <a16:colId xmlns:a16="http://schemas.microsoft.com/office/drawing/2014/main" val="3939429394"/>
                    </a:ext>
                  </a:extLst>
                </a:gridCol>
                <a:gridCol w="1371600">
                  <a:extLst>
                    <a:ext uri="{9D8B030D-6E8A-4147-A177-3AD203B41FA5}">
                      <a16:colId xmlns:a16="http://schemas.microsoft.com/office/drawing/2014/main" val="508181701"/>
                    </a:ext>
                  </a:extLst>
                </a:gridCol>
                <a:gridCol w="2387742">
                  <a:extLst>
                    <a:ext uri="{9D8B030D-6E8A-4147-A177-3AD203B41FA5}">
                      <a16:colId xmlns:a16="http://schemas.microsoft.com/office/drawing/2014/main" val="1469064214"/>
                    </a:ext>
                  </a:extLst>
                </a:gridCol>
              </a:tblGrid>
              <a:tr h="310602">
                <a:tc>
                  <a:txBody>
                    <a:bodyPr/>
                    <a:lstStyle/>
                    <a:p>
                      <a:r>
                        <a:rPr lang="nl-BE" sz="2400" b="0" dirty="0">
                          <a:latin typeface="Barlow Condensed" panose="00000506000000000000" pitchFamily="2" charset="0"/>
                        </a:rPr>
                        <a:t>Poort</a:t>
                      </a:r>
                    </a:p>
                  </a:txBody>
                  <a:tcPr/>
                </a:tc>
                <a:tc>
                  <a:txBody>
                    <a:bodyPr/>
                    <a:lstStyle/>
                    <a:p>
                      <a:r>
                        <a:rPr lang="nl-BE" sz="2400" b="0" dirty="0">
                          <a:latin typeface="Barlow Condensed" panose="00000506000000000000" pitchFamily="2" charset="0"/>
                        </a:rPr>
                        <a:t>IP</a:t>
                      </a:r>
                    </a:p>
                  </a:txBody>
                  <a:tcPr/>
                </a:tc>
                <a:tc>
                  <a:txBody>
                    <a:bodyPr/>
                    <a:lstStyle/>
                    <a:p>
                      <a:r>
                        <a:rPr lang="nl-BE" sz="2400" b="0" dirty="0">
                          <a:latin typeface="Barlow Condensed" panose="00000506000000000000" pitchFamily="2" charset="0"/>
                        </a:rPr>
                        <a:t>MAC</a:t>
                      </a:r>
                    </a:p>
                  </a:txBody>
                  <a:tcPr/>
                </a:tc>
                <a:extLst>
                  <a:ext uri="{0D108BD9-81ED-4DB2-BD59-A6C34878D82A}">
                    <a16:rowId xmlns:a16="http://schemas.microsoft.com/office/drawing/2014/main" val="4266123443"/>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483481393"/>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94761265"/>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3269471979"/>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3888933210"/>
                  </a:ext>
                </a:extLst>
              </a:tr>
            </a:tbl>
          </a:graphicData>
        </a:graphic>
      </p:graphicFrame>
    </p:spTree>
    <p:extLst>
      <p:ext uri="{BB962C8B-B14F-4D97-AF65-F5344CB8AC3E}">
        <p14:creationId xmlns:p14="http://schemas.microsoft.com/office/powerpoint/2010/main" val="202640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animBg="1"/>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8BE3-5777-F8A2-D55F-7B76ADF26FB6}"/>
              </a:ext>
            </a:extLst>
          </p:cNvPr>
          <p:cNvSpPr>
            <a:spLocks noGrp="1"/>
          </p:cNvSpPr>
          <p:nvPr>
            <p:ph type="title"/>
          </p:nvPr>
        </p:nvSpPr>
        <p:spPr/>
        <p:txBody>
          <a:bodyPr/>
          <a:lstStyle/>
          <a:p>
            <a:r>
              <a:rPr lang="en-US" dirty="0"/>
              <a:t>Switch - Flooding</a:t>
            </a:r>
            <a:endParaRPr lang="LID4096" dirty="0"/>
          </a:p>
        </p:txBody>
      </p:sp>
      <p:pic>
        <p:nvPicPr>
          <p:cNvPr id="4" name="Afbeelding 23" descr="http://vignette3.wikia.nocookie.net/gtawiki/images/c/c9/Computer_Icon.png/revision/latest?cb=20100421004434">
            <a:extLst>
              <a:ext uri="{FF2B5EF4-FFF2-40B4-BE49-F238E27FC236}">
                <a16:creationId xmlns:a16="http://schemas.microsoft.com/office/drawing/2014/main" id="{FA54623C-6E42-2D98-A130-1B2180FA1567}"/>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944498" y="3027927"/>
            <a:ext cx="1033705" cy="1041960"/>
          </a:xfrm>
          <a:prstGeom prst="rect">
            <a:avLst/>
          </a:prstGeom>
          <a:noFill/>
          <a:ln>
            <a:noFill/>
          </a:ln>
        </p:spPr>
      </p:pic>
      <p:pic>
        <p:nvPicPr>
          <p:cNvPr id="5" name="Afbeelding 37" descr="http://vignette3.wikia.nocookie.net/gtawiki/images/c/c9/Computer_Icon.png/revision/latest?cb=20100421004434">
            <a:extLst>
              <a:ext uri="{FF2B5EF4-FFF2-40B4-BE49-F238E27FC236}">
                <a16:creationId xmlns:a16="http://schemas.microsoft.com/office/drawing/2014/main" id="{4771727A-2728-0021-3AFC-ABE372086220}"/>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860706" y="1137663"/>
            <a:ext cx="1033705" cy="1041960"/>
          </a:xfrm>
          <a:prstGeom prst="rect">
            <a:avLst/>
          </a:prstGeom>
          <a:noFill/>
          <a:ln>
            <a:noFill/>
          </a:ln>
        </p:spPr>
      </p:pic>
      <p:pic>
        <p:nvPicPr>
          <p:cNvPr id="6" name="Afbeelding 38" descr="http://vignette3.wikia.nocookie.net/gtawiki/images/c/c9/Computer_Icon.png/revision/latest?cb=20100421004434">
            <a:extLst>
              <a:ext uri="{FF2B5EF4-FFF2-40B4-BE49-F238E27FC236}">
                <a16:creationId xmlns:a16="http://schemas.microsoft.com/office/drawing/2014/main" id="{ED01C3FB-6F10-E10B-6AA7-C05BAFDE3D42}"/>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663969" y="3033614"/>
            <a:ext cx="1033705" cy="1041960"/>
          </a:xfrm>
          <a:prstGeom prst="rect">
            <a:avLst/>
          </a:prstGeom>
          <a:noFill/>
          <a:ln>
            <a:noFill/>
          </a:ln>
        </p:spPr>
      </p:pic>
      <p:pic>
        <p:nvPicPr>
          <p:cNvPr id="7" name="Afbeelding 39" descr="http://vignette3.wikia.nocookie.net/gtawiki/images/c/c9/Computer_Icon.png/revision/latest?cb=20100421004434">
            <a:extLst>
              <a:ext uri="{FF2B5EF4-FFF2-40B4-BE49-F238E27FC236}">
                <a16:creationId xmlns:a16="http://schemas.microsoft.com/office/drawing/2014/main" id="{7736BA4C-941A-D92E-F36E-A4404F6C3E43}"/>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643857" y="5287417"/>
            <a:ext cx="1033705" cy="1041960"/>
          </a:xfrm>
          <a:prstGeom prst="rect">
            <a:avLst/>
          </a:prstGeom>
          <a:noFill/>
          <a:ln>
            <a:noFill/>
          </a:ln>
        </p:spPr>
      </p:pic>
      <p:pic>
        <p:nvPicPr>
          <p:cNvPr id="8" name="Afbeelding 40" descr="http://vignette3.wikia.nocookie.net/gtawiki/images/c/c9/Computer_Icon.png/revision/latest?cb=20100421004434">
            <a:extLst>
              <a:ext uri="{FF2B5EF4-FFF2-40B4-BE49-F238E27FC236}">
                <a16:creationId xmlns:a16="http://schemas.microsoft.com/office/drawing/2014/main" id="{061D5546-8E73-E4CC-1A4F-2021DA7F56D1}"/>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074610" y="5298285"/>
            <a:ext cx="1033705" cy="1041960"/>
          </a:xfrm>
          <a:prstGeom prst="rect">
            <a:avLst/>
          </a:prstGeom>
          <a:noFill/>
          <a:ln>
            <a:noFill/>
          </a:ln>
        </p:spPr>
      </p:pic>
      <p:cxnSp>
        <p:nvCxnSpPr>
          <p:cNvPr id="9" name="Rechte verbindingslijn 41">
            <a:extLst>
              <a:ext uri="{FF2B5EF4-FFF2-40B4-BE49-F238E27FC236}">
                <a16:creationId xmlns:a16="http://schemas.microsoft.com/office/drawing/2014/main" id="{8B1CC883-F1F7-E2E4-6FDF-A35F9E380E6C}"/>
              </a:ext>
            </a:extLst>
          </p:cNvPr>
          <p:cNvCxnSpPr/>
          <p:nvPr/>
        </p:nvCxnSpPr>
        <p:spPr>
          <a:xfrm flipH="1" flipV="1">
            <a:off x="8377558" y="2263012"/>
            <a:ext cx="14325" cy="1134141"/>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42">
            <a:extLst>
              <a:ext uri="{FF2B5EF4-FFF2-40B4-BE49-F238E27FC236}">
                <a16:creationId xmlns:a16="http://schemas.microsoft.com/office/drawing/2014/main" id="{062438A0-30EC-AF4E-4FBE-942C963FEEE2}"/>
              </a:ext>
            </a:extLst>
          </p:cNvPr>
          <p:cNvCxnSpPr/>
          <p:nvPr/>
        </p:nvCxnSpPr>
        <p:spPr>
          <a:xfrm>
            <a:off x="8539900" y="4089857"/>
            <a:ext cx="736773" cy="11505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43">
            <a:extLst>
              <a:ext uri="{FF2B5EF4-FFF2-40B4-BE49-F238E27FC236}">
                <a16:creationId xmlns:a16="http://schemas.microsoft.com/office/drawing/2014/main" id="{2564FE8B-8C68-ADF5-1B90-9ABBAA5602D3}"/>
              </a:ext>
            </a:extLst>
          </p:cNvPr>
          <p:cNvCxnSpPr/>
          <p:nvPr/>
        </p:nvCxnSpPr>
        <p:spPr>
          <a:xfrm>
            <a:off x="8908286" y="3675185"/>
            <a:ext cx="755683"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44">
            <a:extLst>
              <a:ext uri="{FF2B5EF4-FFF2-40B4-BE49-F238E27FC236}">
                <a16:creationId xmlns:a16="http://schemas.microsoft.com/office/drawing/2014/main" id="{5D1751E7-D545-E901-EBCA-ADBAC72D2559}"/>
              </a:ext>
            </a:extLst>
          </p:cNvPr>
          <p:cNvCxnSpPr/>
          <p:nvPr/>
        </p:nvCxnSpPr>
        <p:spPr>
          <a:xfrm flipV="1">
            <a:off x="7327557" y="4197912"/>
            <a:ext cx="683730" cy="95728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45">
            <a:extLst>
              <a:ext uri="{FF2B5EF4-FFF2-40B4-BE49-F238E27FC236}">
                <a16:creationId xmlns:a16="http://schemas.microsoft.com/office/drawing/2014/main" id="{B0EACD19-E6D7-EE4D-9B22-689BE7BAFA38}"/>
              </a:ext>
            </a:extLst>
          </p:cNvPr>
          <p:cNvCxnSpPr/>
          <p:nvPr/>
        </p:nvCxnSpPr>
        <p:spPr>
          <a:xfrm flipH="1">
            <a:off x="7141068" y="3675185"/>
            <a:ext cx="719639"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4" name="Afbeelding 46" descr="http://www.clker.com/cliparts/b/X/g/A/u/c/switch-blue-hi.png">
            <a:extLst>
              <a:ext uri="{FF2B5EF4-FFF2-40B4-BE49-F238E27FC236}">
                <a16:creationId xmlns:a16="http://schemas.microsoft.com/office/drawing/2014/main" id="{D577B74F-F190-5E3E-98BF-CD6E4384CD5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1287" y="3577324"/>
            <a:ext cx="703955" cy="440417"/>
          </a:xfrm>
          <a:prstGeom prst="rect">
            <a:avLst/>
          </a:prstGeom>
          <a:noFill/>
          <a:ln>
            <a:noFill/>
          </a:ln>
        </p:spPr>
      </p:pic>
      <p:sp>
        <p:nvSpPr>
          <p:cNvPr id="15" name="Tekstvak 47">
            <a:extLst>
              <a:ext uri="{FF2B5EF4-FFF2-40B4-BE49-F238E27FC236}">
                <a16:creationId xmlns:a16="http://schemas.microsoft.com/office/drawing/2014/main" id="{169E94F7-2E66-DCD9-9EED-EEA0C0DCF938}"/>
              </a:ext>
            </a:extLst>
          </p:cNvPr>
          <p:cNvSpPr txBox="1"/>
          <p:nvPr/>
        </p:nvSpPr>
        <p:spPr>
          <a:xfrm>
            <a:off x="5748007" y="2420089"/>
            <a:ext cx="1501140" cy="646331"/>
          </a:xfrm>
          <a:prstGeom prst="rect">
            <a:avLst/>
          </a:prstGeom>
          <a:noFill/>
        </p:spPr>
        <p:txBody>
          <a:bodyPr wrap="square" rtlCol="0">
            <a:spAutoFit/>
          </a:bodyPr>
          <a:lstStyle/>
          <a:p>
            <a:pPr algn="ctr"/>
            <a:r>
              <a:rPr lang="nl-BE" dirty="0">
                <a:solidFill>
                  <a:sysClr val="windowText" lastClr="000000"/>
                </a:solidFill>
                <a:latin typeface="Barlow Condensed" panose="00000506000000000000" pitchFamily="2" charset="0"/>
              </a:rPr>
              <a:t>192.168.0.1</a:t>
            </a:r>
            <a:br>
              <a:rPr lang="nl-BE" dirty="0">
                <a:solidFill>
                  <a:sysClr val="windowText" lastClr="000000"/>
                </a:solidFill>
                <a:latin typeface="Barlow Condensed" panose="00000506000000000000" pitchFamily="2" charset="0"/>
              </a:rPr>
            </a:br>
            <a:r>
              <a:rPr lang="nl-BE" dirty="0">
                <a:solidFill>
                  <a:sysClr val="windowText" lastClr="000000"/>
                </a:solidFill>
                <a:latin typeface="Barlow Condensed" panose="00000506000000000000" pitchFamily="2" charset="0"/>
              </a:rPr>
              <a:t>11:22:33:44:55:66</a:t>
            </a:r>
          </a:p>
        </p:txBody>
      </p:sp>
      <p:sp>
        <p:nvSpPr>
          <p:cNvPr id="16" name="Tekstvak 48">
            <a:extLst>
              <a:ext uri="{FF2B5EF4-FFF2-40B4-BE49-F238E27FC236}">
                <a16:creationId xmlns:a16="http://schemas.microsoft.com/office/drawing/2014/main" id="{DAB9C4F2-33C9-9779-1107-AC64A3A2743D}"/>
              </a:ext>
            </a:extLst>
          </p:cNvPr>
          <p:cNvSpPr txBox="1"/>
          <p:nvPr/>
        </p:nvSpPr>
        <p:spPr>
          <a:xfrm>
            <a:off x="5778993" y="4832031"/>
            <a:ext cx="1548564" cy="646331"/>
          </a:xfrm>
          <a:prstGeom prst="rect">
            <a:avLst/>
          </a:prstGeom>
          <a:noFill/>
        </p:spPr>
        <p:txBody>
          <a:bodyPr wrap="square" rtlCol="0">
            <a:spAutoFit/>
          </a:bodyPr>
          <a:lstStyle/>
          <a:p>
            <a:pPr algn="ctr"/>
            <a:r>
              <a:rPr lang="nl-BE" dirty="0">
                <a:solidFill>
                  <a:sysClr val="windowText" lastClr="000000"/>
                </a:solidFill>
                <a:latin typeface="Barlow Condensed" panose="00000506000000000000" pitchFamily="2" charset="0"/>
              </a:rPr>
              <a:t>192.168.0.2</a:t>
            </a:r>
            <a:br>
              <a:rPr lang="nl-BE" dirty="0">
                <a:solidFill>
                  <a:sysClr val="windowText" lastClr="000000"/>
                </a:solidFill>
                <a:latin typeface="Barlow Condensed" panose="00000506000000000000" pitchFamily="2" charset="0"/>
              </a:rPr>
            </a:br>
            <a:r>
              <a:rPr lang="nl-BE" dirty="0">
                <a:solidFill>
                  <a:sysClr val="windowText" lastClr="000000"/>
                </a:solidFill>
                <a:latin typeface="Barlow Condensed" panose="00000506000000000000" pitchFamily="2" charset="0"/>
              </a:rPr>
              <a:t>22:33:44:55:66:77</a:t>
            </a:r>
          </a:p>
        </p:txBody>
      </p:sp>
      <p:sp>
        <p:nvSpPr>
          <p:cNvPr id="17" name="Tekstvak 49">
            <a:extLst>
              <a:ext uri="{FF2B5EF4-FFF2-40B4-BE49-F238E27FC236}">
                <a16:creationId xmlns:a16="http://schemas.microsoft.com/office/drawing/2014/main" id="{D2042448-0305-DAAF-6F6A-ACEC1AADF159}"/>
              </a:ext>
            </a:extLst>
          </p:cNvPr>
          <p:cNvSpPr txBox="1"/>
          <p:nvPr/>
        </p:nvSpPr>
        <p:spPr>
          <a:xfrm>
            <a:off x="9286127" y="4717145"/>
            <a:ext cx="1548564" cy="646331"/>
          </a:xfrm>
          <a:prstGeom prst="rect">
            <a:avLst/>
          </a:prstGeom>
          <a:noFill/>
        </p:spPr>
        <p:txBody>
          <a:bodyPr wrap="square" rtlCol="0">
            <a:spAutoFit/>
          </a:bodyPr>
          <a:lstStyle/>
          <a:p>
            <a:pPr algn="ctr"/>
            <a:r>
              <a:rPr lang="nl-BE" dirty="0">
                <a:solidFill>
                  <a:sysClr val="windowText" lastClr="000000"/>
                </a:solidFill>
                <a:latin typeface="Barlow Condensed" panose="00000506000000000000" pitchFamily="2" charset="0"/>
              </a:rPr>
              <a:t>192.168.0.3</a:t>
            </a:r>
            <a:br>
              <a:rPr lang="nl-BE" dirty="0">
                <a:solidFill>
                  <a:sysClr val="windowText" lastClr="000000"/>
                </a:solidFill>
                <a:latin typeface="Barlow Condensed" panose="00000506000000000000" pitchFamily="2" charset="0"/>
              </a:rPr>
            </a:br>
            <a:r>
              <a:rPr lang="nl-BE" dirty="0">
                <a:solidFill>
                  <a:sysClr val="windowText" lastClr="000000"/>
                </a:solidFill>
                <a:latin typeface="Barlow Condensed" panose="00000506000000000000" pitchFamily="2" charset="0"/>
              </a:rPr>
              <a:t>33:44:55:66:77:88</a:t>
            </a:r>
          </a:p>
        </p:txBody>
      </p:sp>
      <p:sp>
        <p:nvSpPr>
          <p:cNvPr id="18" name="Tekstvak 50">
            <a:extLst>
              <a:ext uri="{FF2B5EF4-FFF2-40B4-BE49-F238E27FC236}">
                <a16:creationId xmlns:a16="http://schemas.microsoft.com/office/drawing/2014/main" id="{C422915D-BE4C-2D7F-6A22-D7DCF8F28F9B}"/>
              </a:ext>
            </a:extLst>
          </p:cNvPr>
          <p:cNvSpPr txBox="1"/>
          <p:nvPr/>
        </p:nvSpPr>
        <p:spPr>
          <a:xfrm>
            <a:off x="9406539" y="2488409"/>
            <a:ext cx="1548564" cy="646331"/>
          </a:xfrm>
          <a:prstGeom prst="rect">
            <a:avLst/>
          </a:prstGeom>
          <a:noFill/>
        </p:spPr>
        <p:txBody>
          <a:bodyPr wrap="square" rtlCol="0">
            <a:spAutoFit/>
          </a:bodyPr>
          <a:lstStyle/>
          <a:p>
            <a:pPr algn="ctr"/>
            <a:r>
              <a:rPr lang="nl-BE" dirty="0">
                <a:solidFill>
                  <a:sysClr val="windowText" lastClr="000000"/>
                </a:solidFill>
                <a:latin typeface="Barlow Condensed" panose="00000506000000000000" pitchFamily="2" charset="0"/>
              </a:rPr>
              <a:t>192.168.0.4</a:t>
            </a:r>
          </a:p>
          <a:p>
            <a:pPr algn="ctr"/>
            <a:r>
              <a:rPr lang="nl-BE" dirty="0">
                <a:solidFill>
                  <a:sysClr val="windowText" lastClr="000000"/>
                </a:solidFill>
                <a:latin typeface="Barlow Condensed" panose="00000506000000000000" pitchFamily="2" charset="0"/>
              </a:rPr>
              <a:t>44:55:66:77:88:99</a:t>
            </a:r>
          </a:p>
        </p:txBody>
      </p:sp>
      <p:sp>
        <p:nvSpPr>
          <p:cNvPr id="19" name="Tekstvak 51">
            <a:extLst>
              <a:ext uri="{FF2B5EF4-FFF2-40B4-BE49-F238E27FC236}">
                <a16:creationId xmlns:a16="http://schemas.microsoft.com/office/drawing/2014/main" id="{77FC3EF1-C393-086B-6F16-57B4C4C22865}"/>
              </a:ext>
            </a:extLst>
          </p:cNvPr>
          <p:cNvSpPr txBox="1"/>
          <p:nvPr/>
        </p:nvSpPr>
        <p:spPr>
          <a:xfrm>
            <a:off x="8908286" y="1007534"/>
            <a:ext cx="1548564" cy="646331"/>
          </a:xfrm>
          <a:prstGeom prst="rect">
            <a:avLst/>
          </a:prstGeom>
          <a:noFill/>
        </p:spPr>
        <p:txBody>
          <a:bodyPr wrap="square" rtlCol="0">
            <a:spAutoFit/>
          </a:bodyPr>
          <a:lstStyle/>
          <a:p>
            <a:pPr algn="ctr"/>
            <a:r>
              <a:rPr lang="nl-BE" dirty="0">
                <a:solidFill>
                  <a:sysClr val="windowText" lastClr="000000"/>
                </a:solidFill>
                <a:latin typeface="Barlow Condensed" panose="00000506000000000000" pitchFamily="2" charset="0"/>
              </a:rPr>
              <a:t>192.168.0.5</a:t>
            </a:r>
          </a:p>
          <a:p>
            <a:pPr algn="ctr"/>
            <a:r>
              <a:rPr lang="nl-BE" dirty="0">
                <a:solidFill>
                  <a:sysClr val="windowText" lastClr="000000"/>
                </a:solidFill>
                <a:latin typeface="Barlow Condensed" panose="00000506000000000000" pitchFamily="2" charset="0"/>
              </a:rPr>
              <a:t>55:66:77:88:99:00</a:t>
            </a:r>
          </a:p>
        </p:txBody>
      </p:sp>
      <p:sp>
        <p:nvSpPr>
          <p:cNvPr id="20" name="Pijl-rechts 24">
            <a:extLst>
              <a:ext uri="{FF2B5EF4-FFF2-40B4-BE49-F238E27FC236}">
                <a16:creationId xmlns:a16="http://schemas.microsoft.com/office/drawing/2014/main" id="{B05DE950-6996-E546-DB2A-FC22A55C5855}"/>
              </a:ext>
            </a:extLst>
          </p:cNvPr>
          <p:cNvSpPr/>
          <p:nvPr/>
        </p:nvSpPr>
        <p:spPr>
          <a:xfrm rot="16200000">
            <a:off x="7862266" y="2687969"/>
            <a:ext cx="611559" cy="2124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21" name="Pijl-rechts 25">
            <a:extLst>
              <a:ext uri="{FF2B5EF4-FFF2-40B4-BE49-F238E27FC236}">
                <a16:creationId xmlns:a16="http://schemas.microsoft.com/office/drawing/2014/main" id="{FEF33B32-8E0F-25D8-034B-52A81EAA0D47}"/>
              </a:ext>
            </a:extLst>
          </p:cNvPr>
          <p:cNvSpPr/>
          <p:nvPr/>
        </p:nvSpPr>
        <p:spPr>
          <a:xfrm>
            <a:off x="8970893" y="3356438"/>
            <a:ext cx="611559" cy="2124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22" name="Pijl-rechts 26">
            <a:extLst>
              <a:ext uri="{FF2B5EF4-FFF2-40B4-BE49-F238E27FC236}">
                <a16:creationId xmlns:a16="http://schemas.microsoft.com/office/drawing/2014/main" id="{A2F79FEE-5D65-C0B5-A885-381D84962B83}"/>
              </a:ext>
            </a:extLst>
          </p:cNvPr>
          <p:cNvSpPr/>
          <p:nvPr/>
        </p:nvSpPr>
        <p:spPr>
          <a:xfrm rot="3437433">
            <a:off x="8768830" y="4418917"/>
            <a:ext cx="611559" cy="2124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23" name="Pijl-rechts 27">
            <a:extLst>
              <a:ext uri="{FF2B5EF4-FFF2-40B4-BE49-F238E27FC236}">
                <a16:creationId xmlns:a16="http://schemas.microsoft.com/office/drawing/2014/main" id="{4B33F3CF-8444-FDC7-E233-84F472F151E3}"/>
              </a:ext>
            </a:extLst>
          </p:cNvPr>
          <p:cNvSpPr/>
          <p:nvPr/>
        </p:nvSpPr>
        <p:spPr>
          <a:xfrm rot="7515927">
            <a:off x="7520121" y="4737985"/>
            <a:ext cx="611559" cy="2124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24" name="Tekstvak 29">
            <a:extLst>
              <a:ext uri="{FF2B5EF4-FFF2-40B4-BE49-F238E27FC236}">
                <a16:creationId xmlns:a16="http://schemas.microsoft.com/office/drawing/2014/main" id="{736A218D-5747-57E8-9455-387EAF06FEB3}"/>
              </a:ext>
            </a:extLst>
          </p:cNvPr>
          <p:cNvSpPr txBox="1"/>
          <p:nvPr/>
        </p:nvSpPr>
        <p:spPr>
          <a:xfrm>
            <a:off x="816468" y="5005938"/>
            <a:ext cx="4586112" cy="1323439"/>
          </a:xfrm>
          <a:prstGeom prst="rect">
            <a:avLst/>
          </a:prstGeom>
          <a:noFill/>
        </p:spPr>
        <p:txBody>
          <a:bodyPr wrap="square" rtlCol="0">
            <a:spAutoFit/>
          </a:bodyPr>
          <a:lstStyle/>
          <a:p>
            <a:r>
              <a:rPr lang="nl-BE" sz="8000" dirty="0" err="1">
                <a:solidFill>
                  <a:sysClr val="windowText" lastClr="000000"/>
                </a:solidFill>
                <a:latin typeface="Barlow Condensed" panose="00000506000000000000" pitchFamily="2" charset="0"/>
              </a:rPr>
              <a:t>flooding</a:t>
            </a:r>
            <a:endParaRPr lang="nl-BE" sz="8000" dirty="0">
              <a:solidFill>
                <a:sysClr val="windowText" lastClr="000000"/>
              </a:solidFill>
              <a:latin typeface="Barlow Condensed" panose="00000506000000000000" pitchFamily="2" charset="0"/>
            </a:endParaRPr>
          </a:p>
        </p:txBody>
      </p:sp>
      <p:graphicFrame>
        <p:nvGraphicFramePr>
          <p:cNvPr id="25" name="Tabel 30">
            <a:extLst>
              <a:ext uri="{FF2B5EF4-FFF2-40B4-BE49-F238E27FC236}">
                <a16:creationId xmlns:a16="http://schemas.microsoft.com/office/drawing/2014/main" id="{85721A2D-34E8-8861-DBA0-76F8F1355A05}"/>
              </a:ext>
            </a:extLst>
          </p:cNvPr>
          <p:cNvGraphicFramePr>
            <a:graphicFrameLocks noGrp="1"/>
          </p:cNvGraphicFramePr>
          <p:nvPr>
            <p:extLst>
              <p:ext uri="{D42A27DB-BD31-4B8C-83A1-F6EECF244321}">
                <p14:modId xmlns:p14="http://schemas.microsoft.com/office/powerpoint/2010/main" val="3579697192"/>
              </p:ext>
            </p:extLst>
          </p:nvPr>
        </p:nvGraphicFramePr>
        <p:xfrm>
          <a:off x="838200" y="1607524"/>
          <a:ext cx="4564380" cy="2286000"/>
        </p:xfrm>
        <a:graphic>
          <a:graphicData uri="http://schemas.openxmlformats.org/drawingml/2006/table">
            <a:tbl>
              <a:tblPr firstRow="1" bandRow="1">
                <a:tableStyleId>{5C22544A-7EE6-4342-B048-85BDC9FD1C3A}</a:tableStyleId>
              </a:tblPr>
              <a:tblGrid>
                <a:gridCol w="805038">
                  <a:extLst>
                    <a:ext uri="{9D8B030D-6E8A-4147-A177-3AD203B41FA5}">
                      <a16:colId xmlns:a16="http://schemas.microsoft.com/office/drawing/2014/main" val="3939429394"/>
                    </a:ext>
                  </a:extLst>
                </a:gridCol>
                <a:gridCol w="1371600">
                  <a:extLst>
                    <a:ext uri="{9D8B030D-6E8A-4147-A177-3AD203B41FA5}">
                      <a16:colId xmlns:a16="http://schemas.microsoft.com/office/drawing/2014/main" val="508181701"/>
                    </a:ext>
                  </a:extLst>
                </a:gridCol>
                <a:gridCol w="2387742">
                  <a:extLst>
                    <a:ext uri="{9D8B030D-6E8A-4147-A177-3AD203B41FA5}">
                      <a16:colId xmlns:a16="http://schemas.microsoft.com/office/drawing/2014/main" val="1469064214"/>
                    </a:ext>
                  </a:extLst>
                </a:gridCol>
              </a:tblGrid>
              <a:tr h="310602">
                <a:tc>
                  <a:txBody>
                    <a:bodyPr/>
                    <a:lstStyle/>
                    <a:p>
                      <a:r>
                        <a:rPr lang="nl-BE" sz="2400" b="0" dirty="0">
                          <a:latin typeface="Barlow Condensed" panose="00000506000000000000" pitchFamily="2" charset="0"/>
                        </a:rPr>
                        <a:t>Poort</a:t>
                      </a:r>
                    </a:p>
                  </a:txBody>
                  <a:tcPr/>
                </a:tc>
                <a:tc>
                  <a:txBody>
                    <a:bodyPr/>
                    <a:lstStyle/>
                    <a:p>
                      <a:r>
                        <a:rPr lang="nl-BE" sz="2400" b="0" dirty="0">
                          <a:latin typeface="Barlow Condensed" panose="00000506000000000000" pitchFamily="2" charset="0"/>
                        </a:rPr>
                        <a:t>IP</a:t>
                      </a:r>
                    </a:p>
                  </a:txBody>
                  <a:tcPr/>
                </a:tc>
                <a:tc>
                  <a:txBody>
                    <a:bodyPr/>
                    <a:lstStyle/>
                    <a:p>
                      <a:r>
                        <a:rPr lang="nl-BE" sz="2400" b="0" dirty="0">
                          <a:latin typeface="Barlow Condensed" panose="00000506000000000000" pitchFamily="2" charset="0"/>
                        </a:rPr>
                        <a:t>MAC</a:t>
                      </a:r>
                    </a:p>
                  </a:txBody>
                  <a:tcPr/>
                </a:tc>
                <a:extLst>
                  <a:ext uri="{0D108BD9-81ED-4DB2-BD59-A6C34878D82A}">
                    <a16:rowId xmlns:a16="http://schemas.microsoft.com/office/drawing/2014/main" val="4266123443"/>
                  </a:ext>
                </a:extLst>
              </a:tr>
              <a:tr h="370840">
                <a:tc>
                  <a:txBody>
                    <a:bodyPr/>
                    <a:lstStyle/>
                    <a:p>
                      <a:r>
                        <a:rPr lang="nl-BE" sz="2400" dirty="0">
                          <a:latin typeface="Barlow Condensed" panose="00000506000000000000" pitchFamily="2" charset="0"/>
                        </a:rPr>
                        <a:t>1</a:t>
                      </a:r>
                    </a:p>
                  </a:txBody>
                  <a:tcPr/>
                </a:tc>
                <a:tc>
                  <a:txBody>
                    <a:bodyPr/>
                    <a:lstStyle/>
                    <a:p>
                      <a:r>
                        <a:rPr lang="nl-BE" sz="2400" dirty="0">
                          <a:latin typeface="Barlow Condensed" panose="00000506000000000000" pitchFamily="2" charset="0"/>
                        </a:rPr>
                        <a:t>192.168.0.1</a:t>
                      </a:r>
                    </a:p>
                  </a:txBody>
                  <a:tcPr/>
                </a:tc>
                <a:tc>
                  <a:txBody>
                    <a:bodyPr/>
                    <a:lstStyle/>
                    <a:p>
                      <a:r>
                        <a:rPr lang="nl-BE" sz="2400" dirty="0">
                          <a:latin typeface="Barlow Condensed" panose="00000506000000000000" pitchFamily="2" charset="0"/>
                        </a:rPr>
                        <a:t>11:22:33:44:55:66</a:t>
                      </a:r>
                    </a:p>
                  </a:txBody>
                  <a:tcPr/>
                </a:tc>
                <a:extLst>
                  <a:ext uri="{0D108BD9-81ED-4DB2-BD59-A6C34878D82A}">
                    <a16:rowId xmlns:a16="http://schemas.microsoft.com/office/drawing/2014/main" val="483481393"/>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94761265"/>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3269471979"/>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3888933210"/>
                  </a:ext>
                </a:extLst>
              </a:tr>
            </a:tbl>
          </a:graphicData>
        </a:graphic>
      </p:graphicFrame>
    </p:spTree>
    <p:extLst>
      <p:ext uri="{BB962C8B-B14F-4D97-AF65-F5344CB8AC3E}">
        <p14:creationId xmlns:p14="http://schemas.microsoft.com/office/powerpoint/2010/main" val="167879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0730-090B-B68A-6F4C-695EAF00A223}"/>
              </a:ext>
            </a:extLst>
          </p:cNvPr>
          <p:cNvSpPr>
            <a:spLocks noGrp="1"/>
          </p:cNvSpPr>
          <p:nvPr>
            <p:ph type="title"/>
          </p:nvPr>
        </p:nvSpPr>
        <p:spPr/>
        <p:txBody>
          <a:bodyPr/>
          <a:lstStyle/>
          <a:p>
            <a:r>
              <a:rPr lang="en-US" dirty="0"/>
              <a:t>Switch</a:t>
            </a:r>
            <a:endParaRPr lang="LID4096" dirty="0"/>
          </a:p>
        </p:txBody>
      </p:sp>
      <p:pic>
        <p:nvPicPr>
          <p:cNvPr id="4" name="Afbeelding 23" descr="http://vignette3.wikia.nocookie.net/gtawiki/images/c/c9/Computer_Icon.png/revision/latest?cb=20100421004434">
            <a:extLst>
              <a:ext uri="{FF2B5EF4-FFF2-40B4-BE49-F238E27FC236}">
                <a16:creationId xmlns:a16="http://schemas.microsoft.com/office/drawing/2014/main" id="{874D6433-93D9-521B-ADBB-F47BAF874111}"/>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244653" y="3111091"/>
            <a:ext cx="1033705" cy="1041960"/>
          </a:xfrm>
          <a:prstGeom prst="rect">
            <a:avLst/>
          </a:prstGeom>
          <a:noFill/>
          <a:ln>
            <a:noFill/>
          </a:ln>
        </p:spPr>
      </p:pic>
      <p:pic>
        <p:nvPicPr>
          <p:cNvPr id="5" name="Afbeelding 37" descr="http://vignette3.wikia.nocookie.net/gtawiki/images/c/c9/Computer_Icon.png/revision/latest?cb=20100421004434">
            <a:extLst>
              <a:ext uri="{FF2B5EF4-FFF2-40B4-BE49-F238E27FC236}">
                <a16:creationId xmlns:a16="http://schemas.microsoft.com/office/drawing/2014/main" id="{E1871955-4703-0E75-83E3-78D524A74EBA}"/>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160861" y="1220827"/>
            <a:ext cx="1033705" cy="1041960"/>
          </a:xfrm>
          <a:prstGeom prst="rect">
            <a:avLst/>
          </a:prstGeom>
          <a:noFill/>
          <a:ln>
            <a:noFill/>
          </a:ln>
        </p:spPr>
      </p:pic>
      <p:pic>
        <p:nvPicPr>
          <p:cNvPr id="6" name="Afbeelding 38" descr="http://vignette3.wikia.nocookie.net/gtawiki/images/c/c9/Computer_Icon.png/revision/latest?cb=20100421004434">
            <a:extLst>
              <a:ext uri="{FF2B5EF4-FFF2-40B4-BE49-F238E27FC236}">
                <a16:creationId xmlns:a16="http://schemas.microsoft.com/office/drawing/2014/main" id="{32BC3F99-F48C-A6FB-8DED-386F62353225}"/>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964124" y="3116778"/>
            <a:ext cx="1033705" cy="1041960"/>
          </a:xfrm>
          <a:prstGeom prst="rect">
            <a:avLst/>
          </a:prstGeom>
          <a:noFill/>
          <a:ln>
            <a:noFill/>
          </a:ln>
        </p:spPr>
      </p:pic>
      <p:pic>
        <p:nvPicPr>
          <p:cNvPr id="7" name="Afbeelding 39" descr="http://vignette3.wikia.nocookie.net/gtawiki/images/c/c9/Computer_Icon.png/revision/latest?cb=20100421004434">
            <a:extLst>
              <a:ext uri="{FF2B5EF4-FFF2-40B4-BE49-F238E27FC236}">
                <a16:creationId xmlns:a16="http://schemas.microsoft.com/office/drawing/2014/main" id="{DEDF1D0D-9E4C-7608-88FB-F4048BB98E0D}"/>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944012" y="5370581"/>
            <a:ext cx="1033705" cy="1041960"/>
          </a:xfrm>
          <a:prstGeom prst="rect">
            <a:avLst/>
          </a:prstGeom>
          <a:noFill/>
          <a:ln>
            <a:noFill/>
          </a:ln>
        </p:spPr>
      </p:pic>
      <p:pic>
        <p:nvPicPr>
          <p:cNvPr id="8" name="Afbeelding 40" descr="http://vignette3.wikia.nocookie.net/gtawiki/images/c/c9/Computer_Icon.png/revision/latest?cb=20100421004434">
            <a:extLst>
              <a:ext uri="{FF2B5EF4-FFF2-40B4-BE49-F238E27FC236}">
                <a16:creationId xmlns:a16="http://schemas.microsoft.com/office/drawing/2014/main" id="{5DEFA50B-0FBB-FA37-FCD5-4BC96818E55A}"/>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374765" y="5381449"/>
            <a:ext cx="1033705" cy="1041960"/>
          </a:xfrm>
          <a:prstGeom prst="rect">
            <a:avLst/>
          </a:prstGeom>
          <a:noFill/>
          <a:ln>
            <a:noFill/>
          </a:ln>
        </p:spPr>
      </p:pic>
      <p:cxnSp>
        <p:nvCxnSpPr>
          <p:cNvPr id="9" name="Rechte verbindingslijn 41">
            <a:extLst>
              <a:ext uri="{FF2B5EF4-FFF2-40B4-BE49-F238E27FC236}">
                <a16:creationId xmlns:a16="http://schemas.microsoft.com/office/drawing/2014/main" id="{82EA058D-BC73-A172-23A7-3C0904A315BC}"/>
              </a:ext>
            </a:extLst>
          </p:cNvPr>
          <p:cNvCxnSpPr/>
          <p:nvPr/>
        </p:nvCxnSpPr>
        <p:spPr>
          <a:xfrm flipH="1" flipV="1">
            <a:off x="8677713" y="2346176"/>
            <a:ext cx="14325" cy="1134141"/>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42">
            <a:extLst>
              <a:ext uri="{FF2B5EF4-FFF2-40B4-BE49-F238E27FC236}">
                <a16:creationId xmlns:a16="http://schemas.microsoft.com/office/drawing/2014/main" id="{037BD4A4-BB09-1A1E-B0B6-6FFA5529AC71}"/>
              </a:ext>
            </a:extLst>
          </p:cNvPr>
          <p:cNvCxnSpPr/>
          <p:nvPr/>
        </p:nvCxnSpPr>
        <p:spPr>
          <a:xfrm>
            <a:off x="8840055" y="4173021"/>
            <a:ext cx="736773" cy="11505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43">
            <a:extLst>
              <a:ext uri="{FF2B5EF4-FFF2-40B4-BE49-F238E27FC236}">
                <a16:creationId xmlns:a16="http://schemas.microsoft.com/office/drawing/2014/main" id="{A6D17390-FDB0-EE75-7414-764AD88A1631}"/>
              </a:ext>
            </a:extLst>
          </p:cNvPr>
          <p:cNvCxnSpPr/>
          <p:nvPr/>
        </p:nvCxnSpPr>
        <p:spPr>
          <a:xfrm>
            <a:off x="9208441" y="3758349"/>
            <a:ext cx="755683"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44">
            <a:extLst>
              <a:ext uri="{FF2B5EF4-FFF2-40B4-BE49-F238E27FC236}">
                <a16:creationId xmlns:a16="http://schemas.microsoft.com/office/drawing/2014/main" id="{7ED2C54D-B1EE-9720-8A8A-D37CFDFFD53D}"/>
              </a:ext>
            </a:extLst>
          </p:cNvPr>
          <p:cNvCxnSpPr/>
          <p:nvPr/>
        </p:nvCxnSpPr>
        <p:spPr>
          <a:xfrm flipV="1">
            <a:off x="7627712" y="4281076"/>
            <a:ext cx="683730" cy="95728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45">
            <a:extLst>
              <a:ext uri="{FF2B5EF4-FFF2-40B4-BE49-F238E27FC236}">
                <a16:creationId xmlns:a16="http://schemas.microsoft.com/office/drawing/2014/main" id="{923AFEDD-139D-46F9-7789-A5174C11A7AE}"/>
              </a:ext>
            </a:extLst>
          </p:cNvPr>
          <p:cNvCxnSpPr/>
          <p:nvPr/>
        </p:nvCxnSpPr>
        <p:spPr>
          <a:xfrm flipH="1">
            <a:off x="7441223" y="3758349"/>
            <a:ext cx="719639"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4" name="Afbeelding 46" descr="http://www.clker.com/cliparts/b/X/g/A/u/c/switch-blue-hi.png">
            <a:extLst>
              <a:ext uri="{FF2B5EF4-FFF2-40B4-BE49-F238E27FC236}">
                <a16:creationId xmlns:a16="http://schemas.microsoft.com/office/drawing/2014/main" id="{F7AE9A73-C512-6851-DAF9-8FBC8B77E5B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1442" y="3660488"/>
            <a:ext cx="703955" cy="440417"/>
          </a:xfrm>
          <a:prstGeom prst="rect">
            <a:avLst/>
          </a:prstGeom>
          <a:noFill/>
          <a:ln>
            <a:noFill/>
          </a:ln>
        </p:spPr>
      </p:pic>
      <p:sp>
        <p:nvSpPr>
          <p:cNvPr id="15" name="Tekstvak 47">
            <a:extLst>
              <a:ext uri="{FF2B5EF4-FFF2-40B4-BE49-F238E27FC236}">
                <a16:creationId xmlns:a16="http://schemas.microsoft.com/office/drawing/2014/main" id="{443630BE-7CDB-5877-DA65-F210F5A0AC79}"/>
              </a:ext>
            </a:extLst>
          </p:cNvPr>
          <p:cNvSpPr txBox="1"/>
          <p:nvPr/>
        </p:nvSpPr>
        <p:spPr>
          <a:xfrm>
            <a:off x="6048162" y="2503253"/>
            <a:ext cx="1501140" cy="646331"/>
          </a:xfrm>
          <a:prstGeom prst="rect">
            <a:avLst/>
          </a:prstGeom>
          <a:noFill/>
        </p:spPr>
        <p:txBody>
          <a:bodyPr wrap="square" rtlCol="0">
            <a:spAutoFit/>
          </a:bodyPr>
          <a:lstStyle/>
          <a:p>
            <a:pPr algn="ctr"/>
            <a:r>
              <a:rPr lang="nl-BE" dirty="0">
                <a:latin typeface="Barlow Condensed" panose="00000506000000000000" pitchFamily="2" charset="0"/>
              </a:rPr>
              <a:t>192.168.0.1</a:t>
            </a:r>
            <a:br>
              <a:rPr lang="nl-BE" dirty="0">
                <a:latin typeface="Barlow Condensed" panose="00000506000000000000" pitchFamily="2" charset="0"/>
              </a:rPr>
            </a:br>
            <a:r>
              <a:rPr lang="nl-BE" dirty="0">
                <a:latin typeface="Barlow Condensed" panose="00000506000000000000" pitchFamily="2" charset="0"/>
              </a:rPr>
              <a:t>11:22:33:44:55:66</a:t>
            </a:r>
          </a:p>
        </p:txBody>
      </p:sp>
      <p:sp>
        <p:nvSpPr>
          <p:cNvPr id="16" name="Tekstvak 48">
            <a:extLst>
              <a:ext uri="{FF2B5EF4-FFF2-40B4-BE49-F238E27FC236}">
                <a16:creationId xmlns:a16="http://schemas.microsoft.com/office/drawing/2014/main" id="{87FB0522-F5DB-C3BF-E07E-937478841A58}"/>
              </a:ext>
            </a:extLst>
          </p:cNvPr>
          <p:cNvSpPr txBox="1"/>
          <p:nvPr/>
        </p:nvSpPr>
        <p:spPr>
          <a:xfrm>
            <a:off x="6079148" y="4915195"/>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192.168.0.2</a:t>
            </a:r>
            <a:br>
              <a:rPr lang="nl-BE" dirty="0">
                <a:latin typeface="Barlow Condensed" panose="00000506000000000000" pitchFamily="2" charset="0"/>
              </a:rPr>
            </a:br>
            <a:r>
              <a:rPr lang="nl-BE" dirty="0">
                <a:latin typeface="Barlow Condensed" panose="00000506000000000000" pitchFamily="2" charset="0"/>
              </a:rPr>
              <a:t>22:33:44:55:66:77</a:t>
            </a:r>
          </a:p>
        </p:txBody>
      </p:sp>
      <p:sp>
        <p:nvSpPr>
          <p:cNvPr id="17" name="Tekstvak 49">
            <a:extLst>
              <a:ext uri="{FF2B5EF4-FFF2-40B4-BE49-F238E27FC236}">
                <a16:creationId xmlns:a16="http://schemas.microsoft.com/office/drawing/2014/main" id="{FFB0373B-50A5-B98D-1E2A-5F673CA30980}"/>
              </a:ext>
            </a:extLst>
          </p:cNvPr>
          <p:cNvSpPr txBox="1"/>
          <p:nvPr/>
        </p:nvSpPr>
        <p:spPr>
          <a:xfrm>
            <a:off x="9586282" y="4800309"/>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192.168.0.3</a:t>
            </a:r>
            <a:br>
              <a:rPr lang="nl-BE" dirty="0">
                <a:latin typeface="Barlow Condensed" panose="00000506000000000000" pitchFamily="2" charset="0"/>
              </a:rPr>
            </a:br>
            <a:r>
              <a:rPr lang="nl-BE" dirty="0">
                <a:latin typeface="Barlow Condensed" panose="00000506000000000000" pitchFamily="2" charset="0"/>
              </a:rPr>
              <a:t>33:44:55:66:77:88</a:t>
            </a:r>
          </a:p>
        </p:txBody>
      </p:sp>
      <p:sp>
        <p:nvSpPr>
          <p:cNvPr id="18" name="Tekstvak 50">
            <a:extLst>
              <a:ext uri="{FF2B5EF4-FFF2-40B4-BE49-F238E27FC236}">
                <a16:creationId xmlns:a16="http://schemas.microsoft.com/office/drawing/2014/main" id="{B9783BEB-8DE2-54B8-9B48-22FE5F5710DA}"/>
              </a:ext>
            </a:extLst>
          </p:cNvPr>
          <p:cNvSpPr txBox="1"/>
          <p:nvPr/>
        </p:nvSpPr>
        <p:spPr>
          <a:xfrm>
            <a:off x="9706694" y="2571573"/>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192.168.0.4</a:t>
            </a:r>
          </a:p>
          <a:p>
            <a:pPr algn="ctr"/>
            <a:r>
              <a:rPr lang="nl-BE" dirty="0">
                <a:latin typeface="Barlow Condensed" panose="00000506000000000000" pitchFamily="2" charset="0"/>
              </a:rPr>
              <a:t>44:55:66:77:88:99</a:t>
            </a:r>
          </a:p>
        </p:txBody>
      </p:sp>
      <p:sp>
        <p:nvSpPr>
          <p:cNvPr id="19" name="Tekstvak 51">
            <a:extLst>
              <a:ext uri="{FF2B5EF4-FFF2-40B4-BE49-F238E27FC236}">
                <a16:creationId xmlns:a16="http://schemas.microsoft.com/office/drawing/2014/main" id="{25F0FABF-8134-B69F-A1EF-8784B79AAFCD}"/>
              </a:ext>
            </a:extLst>
          </p:cNvPr>
          <p:cNvSpPr txBox="1"/>
          <p:nvPr/>
        </p:nvSpPr>
        <p:spPr>
          <a:xfrm>
            <a:off x="9208441" y="1090698"/>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192.168.0.5</a:t>
            </a:r>
          </a:p>
          <a:p>
            <a:pPr algn="ctr"/>
            <a:r>
              <a:rPr lang="nl-BE" dirty="0">
                <a:latin typeface="Barlow Condensed" panose="00000506000000000000" pitchFamily="2" charset="0"/>
              </a:rPr>
              <a:t>55:66:77:88:99:00</a:t>
            </a:r>
          </a:p>
        </p:txBody>
      </p:sp>
      <p:sp>
        <p:nvSpPr>
          <p:cNvPr id="20" name="Pijl-rechts 24">
            <a:extLst>
              <a:ext uri="{FF2B5EF4-FFF2-40B4-BE49-F238E27FC236}">
                <a16:creationId xmlns:a16="http://schemas.microsoft.com/office/drawing/2014/main" id="{6C0638F7-5E49-A89C-4A36-B0604CB2D59F}"/>
              </a:ext>
            </a:extLst>
          </p:cNvPr>
          <p:cNvSpPr/>
          <p:nvPr/>
        </p:nvSpPr>
        <p:spPr>
          <a:xfrm rot="5400000">
            <a:off x="8162421" y="2771133"/>
            <a:ext cx="611559" cy="2124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graphicFrame>
        <p:nvGraphicFramePr>
          <p:cNvPr id="21" name="Tabel 31">
            <a:extLst>
              <a:ext uri="{FF2B5EF4-FFF2-40B4-BE49-F238E27FC236}">
                <a16:creationId xmlns:a16="http://schemas.microsoft.com/office/drawing/2014/main" id="{03E53A0B-258D-45F1-AD8A-429E4A2377B5}"/>
              </a:ext>
            </a:extLst>
          </p:cNvPr>
          <p:cNvGraphicFramePr>
            <a:graphicFrameLocks noGrp="1"/>
          </p:cNvGraphicFramePr>
          <p:nvPr>
            <p:extLst>
              <p:ext uri="{D42A27DB-BD31-4B8C-83A1-F6EECF244321}">
                <p14:modId xmlns:p14="http://schemas.microsoft.com/office/powerpoint/2010/main" val="1552210092"/>
              </p:ext>
            </p:extLst>
          </p:nvPr>
        </p:nvGraphicFramePr>
        <p:xfrm>
          <a:off x="1138355" y="1690688"/>
          <a:ext cx="4564380" cy="2286000"/>
        </p:xfrm>
        <a:graphic>
          <a:graphicData uri="http://schemas.openxmlformats.org/drawingml/2006/table">
            <a:tbl>
              <a:tblPr firstRow="1" bandRow="1">
                <a:tableStyleId>{5C22544A-7EE6-4342-B048-85BDC9FD1C3A}</a:tableStyleId>
              </a:tblPr>
              <a:tblGrid>
                <a:gridCol w="805038">
                  <a:extLst>
                    <a:ext uri="{9D8B030D-6E8A-4147-A177-3AD203B41FA5}">
                      <a16:colId xmlns:a16="http://schemas.microsoft.com/office/drawing/2014/main" val="3939429394"/>
                    </a:ext>
                  </a:extLst>
                </a:gridCol>
                <a:gridCol w="1371600">
                  <a:extLst>
                    <a:ext uri="{9D8B030D-6E8A-4147-A177-3AD203B41FA5}">
                      <a16:colId xmlns:a16="http://schemas.microsoft.com/office/drawing/2014/main" val="508181701"/>
                    </a:ext>
                  </a:extLst>
                </a:gridCol>
                <a:gridCol w="2387742">
                  <a:extLst>
                    <a:ext uri="{9D8B030D-6E8A-4147-A177-3AD203B41FA5}">
                      <a16:colId xmlns:a16="http://schemas.microsoft.com/office/drawing/2014/main" val="1469064214"/>
                    </a:ext>
                  </a:extLst>
                </a:gridCol>
              </a:tblGrid>
              <a:tr h="310602">
                <a:tc>
                  <a:txBody>
                    <a:bodyPr/>
                    <a:lstStyle/>
                    <a:p>
                      <a:r>
                        <a:rPr lang="nl-BE" sz="2400" b="0" dirty="0">
                          <a:latin typeface="Barlow Condensed" panose="00000506000000000000" pitchFamily="2" charset="0"/>
                        </a:rPr>
                        <a:t>Poort</a:t>
                      </a:r>
                    </a:p>
                  </a:txBody>
                  <a:tcPr/>
                </a:tc>
                <a:tc>
                  <a:txBody>
                    <a:bodyPr/>
                    <a:lstStyle/>
                    <a:p>
                      <a:r>
                        <a:rPr lang="nl-BE" sz="2400" b="0" dirty="0">
                          <a:latin typeface="Barlow Condensed" panose="00000506000000000000" pitchFamily="2" charset="0"/>
                        </a:rPr>
                        <a:t>IP</a:t>
                      </a:r>
                    </a:p>
                  </a:txBody>
                  <a:tcPr/>
                </a:tc>
                <a:tc>
                  <a:txBody>
                    <a:bodyPr/>
                    <a:lstStyle/>
                    <a:p>
                      <a:r>
                        <a:rPr lang="nl-BE" sz="2400" b="0" dirty="0">
                          <a:latin typeface="Barlow Condensed" panose="00000506000000000000" pitchFamily="2" charset="0"/>
                        </a:rPr>
                        <a:t>MAC</a:t>
                      </a:r>
                    </a:p>
                  </a:txBody>
                  <a:tcPr/>
                </a:tc>
                <a:extLst>
                  <a:ext uri="{0D108BD9-81ED-4DB2-BD59-A6C34878D82A}">
                    <a16:rowId xmlns:a16="http://schemas.microsoft.com/office/drawing/2014/main" val="4266123443"/>
                  </a:ext>
                </a:extLst>
              </a:tr>
              <a:tr h="370840">
                <a:tc>
                  <a:txBody>
                    <a:bodyPr/>
                    <a:lstStyle/>
                    <a:p>
                      <a:r>
                        <a:rPr lang="nl-BE" sz="2400" dirty="0">
                          <a:latin typeface="Barlow Condensed" panose="00000506000000000000" pitchFamily="2" charset="0"/>
                        </a:rPr>
                        <a:t>1</a:t>
                      </a:r>
                    </a:p>
                  </a:txBody>
                  <a:tcPr/>
                </a:tc>
                <a:tc>
                  <a:txBody>
                    <a:bodyPr/>
                    <a:lstStyle/>
                    <a:p>
                      <a:r>
                        <a:rPr lang="nl-BE" sz="2400" dirty="0">
                          <a:latin typeface="Barlow Condensed" panose="00000506000000000000" pitchFamily="2" charset="0"/>
                        </a:rPr>
                        <a:t>192.168.0.1</a:t>
                      </a:r>
                    </a:p>
                  </a:txBody>
                  <a:tcPr/>
                </a:tc>
                <a:tc>
                  <a:txBody>
                    <a:bodyPr/>
                    <a:lstStyle/>
                    <a:p>
                      <a:r>
                        <a:rPr lang="nl-BE" sz="2400" dirty="0">
                          <a:latin typeface="Barlow Condensed" panose="00000506000000000000" pitchFamily="2" charset="0"/>
                        </a:rPr>
                        <a:t>11:22:33:44:55:66</a:t>
                      </a:r>
                    </a:p>
                  </a:txBody>
                  <a:tcPr/>
                </a:tc>
                <a:extLst>
                  <a:ext uri="{0D108BD9-81ED-4DB2-BD59-A6C34878D82A}">
                    <a16:rowId xmlns:a16="http://schemas.microsoft.com/office/drawing/2014/main" val="483481393"/>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94761265"/>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3269471979"/>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3888933210"/>
                  </a:ext>
                </a:extLst>
              </a:tr>
            </a:tbl>
          </a:graphicData>
        </a:graphic>
      </p:graphicFrame>
      <p:sp>
        <p:nvSpPr>
          <p:cNvPr id="22" name="Tekstvak 32">
            <a:extLst>
              <a:ext uri="{FF2B5EF4-FFF2-40B4-BE49-F238E27FC236}">
                <a16:creationId xmlns:a16="http://schemas.microsoft.com/office/drawing/2014/main" id="{1D9651C3-EF56-1D0D-9AA6-44060804F64A}"/>
              </a:ext>
            </a:extLst>
          </p:cNvPr>
          <p:cNvSpPr txBox="1"/>
          <p:nvPr/>
        </p:nvSpPr>
        <p:spPr>
          <a:xfrm>
            <a:off x="1936067" y="2602855"/>
            <a:ext cx="2788920" cy="461665"/>
          </a:xfrm>
          <a:prstGeom prst="rect">
            <a:avLst/>
          </a:prstGeom>
          <a:noFill/>
        </p:spPr>
        <p:txBody>
          <a:bodyPr wrap="square" rtlCol="0">
            <a:spAutoFit/>
          </a:bodyPr>
          <a:lstStyle/>
          <a:p>
            <a:r>
              <a:rPr lang="nl-BE" sz="2400" dirty="0">
                <a:latin typeface="Barlow Condensed" panose="00000506000000000000" pitchFamily="2" charset="0"/>
              </a:rPr>
              <a:t>192.168.0.5</a:t>
            </a:r>
          </a:p>
        </p:txBody>
      </p:sp>
      <p:sp>
        <p:nvSpPr>
          <p:cNvPr id="23" name="Tekstvak 33">
            <a:extLst>
              <a:ext uri="{FF2B5EF4-FFF2-40B4-BE49-F238E27FC236}">
                <a16:creationId xmlns:a16="http://schemas.microsoft.com/office/drawing/2014/main" id="{C55497A8-D312-4CB2-9557-9301790DA930}"/>
              </a:ext>
            </a:extLst>
          </p:cNvPr>
          <p:cNvSpPr txBox="1"/>
          <p:nvPr/>
        </p:nvSpPr>
        <p:spPr>
          <a:xfrm>
            <a:off x="3290228" y="2597576"/>
            <a:ext cx="2788920" cy="461665"/>
          </a:xfrm>
          <a:prstGeom prst="rect">
            <a:avLst/>
          </a:prstGeom>
          <a:noFill/>
        </p:spPr>
        <p:txBody>
          <a:bodyPr wrap="square" rtlCol="0">
            <a:spAutoFit/>
          </a:bodyPr>
          <a:lstStyle/>
          <a:p>
            <a:r>
              <a:rPr lang="nl-BE" sz="2400" dirty="0">
                <a:latin typeface="Barlow Condensed" panose="00000506000000000000" pitchFamily="2" charset="0"/>
              </a:rPr>
              <a:t>55:66:77:88:99:00</a:t>
            </a:r>
          </a:p>
        </p:txBody>
      </p:sp>
      <p:sp>
        <p:nvSpPr>
          <p:cNvPr id="24" name="Tekstvak 34">
            <a:extLst>
              <a:ext uri="{FF2B5EF4-FFF2-40B4-BE49-F238E27FC236}">
                <a16:creationId xmlns:a16="http://schemas.microsoft.com/office/drawing/2014/main" id="{F3F77C43-6B8C-F65D-A722-708BAD3091BC}"/>
              </a:ext>
            </a:extLst>
          </p:cNvPr>
          <p:cNvSpPr txBox="1"/>
          <p:nvPr/>
        </p:nvSpPr>
        <p:spPr>
          <a:xfrm>
            <a:off x="1116623" y="2597575"/>
            <a:ext cx="482211" cy="461665"/>
          </a:xfrm>
          <a:prstGeom prst="rect">
            <a:avLst/>
          </a:prstGeom>
          <a:noFill/>
        </p:spPr>
        <p:txBody>
          <a:bodyPr wrap="square" rtlCol="0">
            <a:spAutoFit/>
          </a:bodyPr>
          <a:lstStyle/>
          <a:p>
            <a:r>
              <a:rPr lang="nl-BE" sz="2400" dirty="0">
                <a:latin typeface="Barlow Condensed" panose="00000506000000000000" pitchFamily="2" charset="0"/>
              </a:rPr>
              <a:t>5</a:t>
            </a:r>
          </a:p>
        </p:txBody>
      </p:sp>
    </p:spTree>
    <p:extLst>
      <p:ext uri="{BB962C8B-B14F-4D97-AF65-F5344CB8AC3E}">
        <p14:creationId xmlns:p14="http://schemas.microsoft.com/office/powerpoint/2010/main" val="354260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4E9DC-C09E-0332-E7DD-DCF9A7F23D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13FDD-1D16-7930-95F4-D734A3131FA2}"/>
              </a:ext>
            </a:extLst>
          </p:cNvPr>
          <p:cNvSpPr>
            <a:spLocks noGrp="1"/>
          </p:cNvSpPr>
          <p:nvPr>
            <p:ph type="title"/>
          </p:nvPr>
        </p:nvSpPr>
        <p:spPr/>
        <p:txBody>
          <a:bodyPr/>
          <a:lstStyle/>
          <a:p>
            <a:r>
              <a:rPr lang="en-US" dirty="0"/>
              <a:t>Switch</a:t>
            </a:r>
            <a:endParaRPr lang="LID4096" dirty="0"/>
          </a:p>
        </p:txBody>
      </p:sp>
      <p:pic>
        <p:nvPicPr>
          <p:cNvPr id="4" name="Afbeelding 23" descr="http://vignette3.wikia.nocookie.net/gtawiki/images/c/c9/Computer_Icon.png/revision/latest?cb=20100421004434">
            <a:extLst>
              <a:ext uri="{FF2B5EF4-FFF2-40B4-BE49-F238E27FC236}">
                <a16:creationId xmlns:a16="http://schemas.microsoft.com/office/drawing/2014/main" id="{27E917A2-E6F5-9606-9434-C8A0A3A42CFF}"/>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244653" y="3111091"/>
            <a:ext cx="1033705" cy="1041960"/>
          </a:xfrm>
          <a:prstGeom prst="rect">
            <a:avLst/>
          </a:prstGeom>
          <a:noFill/>
          <a:ln>
            <a:noFill/>
          </a:ln>
        </p:spPr>
      </p:pic>
      <p:pic>
        <p:nvPicPr>
          <p:cNvPr id="5" name="Afbeelding 37" descr="http://vignette3.wikia.nocookie.net/gtawiki/images/c/c9/Computer_Icon.png/revision/latest?cb=20100421004434">
            <a:extLst>
              <a:ext uri="{FF2B5EF4-FFF2-40B4-BE49-F238E27FC236}">
                <a16:creationId xmlns:a16="http://schemas.microsoft.com/office/drawing/2014/main" id="{A04B7032-08DD-2485-BE38-B127D6FB2D38}"/>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160861" y="1220827"/>
            <a:ext cx="1033705" cy="1041960"/>
          </a:xfrm>
          <a:prstGeom prst="rect">
            <a:avLst/>
          </a:prstGeom>
          <a:noFill/>
          <a:ln>
            <a:noFill/>
          </a:ln>
        </p:spPr>
      </p:pic>
      <p:pic>
        <p:nvPicPr>
          <p:cNvPr id="6" name="Afbeelding 38" descr="http://vignette3.wikia.nocookie.net/gtawiki/images/c/c9/Computer_Icon.png/revision/latest?cb=20100421004434">
            <a:extLst>
              <a:ext uri="{FF2B5EF4-FFF2-40B4-BE49-F238E27FC236}">
                <a16:creationId xmlns:a16="http://schemas.microsoft.com/office/drawing/2014/main" id="{BB06B421-E794-CD4D-9213-5AC125CC0F87}"/>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964124" y="3116778"/>
            <a:ext cx="1033705" cy="1041960"/>
          </a:xfrm>
          <a:prstGeom prst="rect">
            <a:avLst/>
          </a:prstGeom>
          <a:noFill/>
          <a:ln>
            <a:noFill/>
          </a:ln>
        </p:spPr>
      </p:pic>
      <p:pic>
        <p:nvPicPr>
          <p:cNvPr id="7" name="Afbeelding 39" descr="http://vignette3.wikia.nocookie.net/gtawiki/images/c/c9/Computer_Icon.png/revision/latest?cb=20100421004434">
            <a:extLst>
              <a:ext uri="{FF2B5EF4-FFF2-40B4-BE49-F238E27FC236}">
                <a16:creationId xmlns:a16="http://schemas.microsoft.com/office/drawing/2014/main" id="{CEDDD51B-A6A0-B51C-5D4E-794DD2866820}"/>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944012" y="5370581"/>
            <a:ext cx="1033705" cy="1041960"/>
          </a:xfrm>
          <a:prstGeom prst="rect">
            <a:avLst/>
          </a:prstGeom>
          <a:noFill/>
          <a:ln>
            <a:noFill/>
          </a:ln>
        </p:spPr>
      </p:pic>
      <p:pic>
        <p:nvPicPr>
          <p:cNvPr id="8" name="Afbeelding 40" descr="http://vignette3.wikia.nocookie.net/gtawiki/images/c/c9/Computer_Icon.png/revision/latest?cb=20100421004434">
            <a:extLst>
              <a:ext uri="{FF2B5EF4-FFF2-40B4-BE49-F238E27FC236}">
                <a16:creationId xmlns:a16="http://schemas.microsoft.com/office/drawing/2014/main" id="{C1D01E90-0332-B78A-C0B9-83C583D28DF6}"/>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374765" y="5381449"/>
            <a:ext cx="1033705" cy="1041960"/>
          </a:xfrm>
          <a:prstGeom prst="rect">
            <a:avLst/>
          </a:prstGeom>
          <a:noFill/>
          <a:ln>
            <a:noFill/>
          </a:ln>
        </p:spPr>
      </p:pic>
      <p:cxnSp>
        <p:nvCxnSpPr>
          <p:cNvPr id="9" name="Rechte verbindingslijn 41">
            <a:extLst>
              <a:ext uri="{FF2B5EF4-FFF2-40B4-BE49-F238E27FC236}">
                <a16:creationId xmlns:a16="http://schemas.microsoft.com/office/drawing/2014/main" id="{50C52A5C-437D-F329-3CBB-A2060D7CA449}"/>
              </a:ext>
            </a:extLst>
          </p:cNvPr>
          <p:cNvCxnSpPr/>
          <p:nvPr/>
        </p:nvCxnSpPr>
        <p:spPr>
          <a:xfrm flipH="1" flipV="1">
            <a:off x="8677713" y="2346176"/>
            <a:ext cx="14325" cy="1134141"/>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42">
            <a:extLst>
              <a:ext uri="{FF2B5EF4-FFF2-40B4-BE49-F238E27FC236}">
                <a16:creationId xmlns:a16="http://schemas.microsoft.com/office/drawing/2014/main" id="{320775EA-245F-B7D0-06D0-21BBD876B627}"/>
              </a:ext>
            </a:extLst>
          </p:cNvPr>
          <p:cNvCxnSpPr/>
          <p:nvPr/>
        </p:nvCxnSpPr>
        <p:spPr>
          <a:xfrm>
            <a:off x="8840055" y="4173021"/>
            <a:ext cx="736773" cy="11505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43">
            <a:extLst>
              <a:ext uri="{FF2B5EF4-FFF2-40B4-BE49-F238E27FC236}">
                <a16:creationId xmlns:a16="http://schemas.microsoft.com/office/drawing/2014/main" id="{A2BAB42B-B10B-B3B3-6C2C-D7768716E017}"/>
              </a:ext>
            </a:extLst>
          </p:cNvPr>
          <p:cNvCxnSpPr/>
          <p:nvPr/>
        </p:nvCxnSpPr>
        <p:spPr>
          <a:xfrm>
            <a:off x="9208441" y="3758349"/>
            <a:ext cx="755683"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44">
            <a:extLst>
              <a:ext uri="{FF2B5EF4-FFF2-40B4-BE49-F238E27FC236}">
                <a16:creationId xmlns:a16="http://schemas.microsoft.com/office/drawing/2014/main" id="{F255D1BA-F451-4FAE-9657-14EAD8703D57}"/>
              </a:ext>
            </a:extLst>
          </p:cNvPr>
          <p:cNvCxnSpPr/>
          <p:nvPr/>
        </p:nvCxnSpPr>
        <p:spPr>
          <a:xfrm flipV="1">
            <a:off x="7627712" y="4281076"/>
            <a:ext cx="683730" cy="95728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45">
            <a:extLst>
              <a:ext uri="{FF2B5EF4-FFF2-40B4-BE49-F238E27FC236}">
                <a16:creationId xmlns:a16="http://schemas.microsoft.com/office/drawing/2014/main" id="{CF4DC8EC-97F2-C3DC-4EF2-58D431601275}"/>
              </a:ext>
            </a:extLst>
          </p:cNvPr>
          <p:cNvCxnSpPr/>
          <p:nvPr/>
        </p:nvCxnSpPr>
        <p:spPr>
          <a:xfrm flipH="1">
            <a:off x="7441223" y="3758349"/>
            <a:ext cx="719639"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4" name="Afbeelding 46" descr="http://www.clker.com/cliparts/b/X/g/A/u/c/switch-blue-hi.png">
            <a:extLst>
              <a:ext uri="{FF2B5EF4-FFF2-40B4-BE49-F238E27FC236}">
                <a16:creationId xmlns:a16="http://schemas.microsoft.com/office/drawing/2014/main" id="{60806EBF-6753-CD99-CF9C-13EE5A41F7C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1442" y="3660488"/>
            <a:ext cx="703955" cy="440417"/>
          </a:xfrm>
          <a:prstGeom prst="rect">
            <a:avLst/>
          </a:prstGeom>
          <a:noFill/>
          <a:ln>
            <a:noFill/>
          </a:ln>
        </p:spPr>
      </p:pic>
      <p:sp>
        <p:nvSpPr>
          <p:cNvPr id="15" name="Tekstvak 47">
            <a:extLst>
              <a:ext uri="{FF2B5EF4-FFF2-40B4-BE49-F238E27FC236}">
                <a16:creationId xmlns:a16="http://schemas.microsoft.com/office/drawing/2014/main" id="{CB5EC87E-605D-7483-DF9A-3AF84B490EF8}"/>
              </a:ext>
            </a:extLst>
          </p:cNvPr>
          <p:cNvSpPr txBox="1"/>
          <p:nvPr/>
        </p:nvSpPr>
        <p:spPr>
          <a:xfrm>
            <a:off x="6048162" y="2503253"/>
            <a:ext cx="1501140" cy="646331"/>
          </a:xfrm>
          <a:prstGeom prst="rect">
            <a:avLst/>
          </a:prstGeom>
          <a:noFill/>
        </p:spPr>
        <p:txBody>
          <a:bodyPr wrap="square" rtlCol="0">
            <a:spAutoFit/>
          </a:bodyPr>
          <a:lstStyle/>
          <a:p>
            <a:pPr algn="ctr"/>
            <a:r>
              <a:rPr lang="nl-BE" dirty="0">
                <a:latin typeface="Barlow Condensed" panose="00000506000000000000" pitchFamily="2" charset="0"/>
              </a:rPr>
              <a:t>192.168.0.1</a:t>
            </a:r>
            <a:br>
              <a:rPr lang="nl-BE" dirty="0">
                <a:latin typeface="Barlow Condensed" panose="00000506000000000000" pitchFamily="2" charset="0"/>
              </a:rPr>
            </a:br>
            <a:r>
              <a:rPr lang="nl-BE" dirty="0">
                <a:latin typeface="Barlow Condensed" panose="00000506000000000000" pitchFamily="2" charset="0"/>
              </a:rPr>
              <a:t>11:22:33:44:55:66</a:t>
            </a:r>
          </a:p>
        </p:txBody>
      </p:sp>
      <p:sp>
        <p:nvSpPr>
          <p:cNvPr id="16" name="Tekstvak 48">
            <a:extLst>
              <a:ext uri="{FF2B5EF4-FFF2-40B4-BE49-F238E27FC236}">
                <a16:creationId xmlns:a16="http://schemas.microsoft.com/office/drawing/2014/main" id="{1971765C-F342-2E5E-7ED4-7A24654C5528}"/>
              </a:ext>
            </a:extLst>
          </p:cNvPr>
          <p:cNvSpPr txBox="1"/>
          <p:nvPr/>
        </p:nvSpPr>
        <p:spPr>
          <a:xfrm>
            <a:off x="6079148" y="4915195"/>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192.168.0.2</a:t>
            </a:r>
            <a:br>
              <a:rPr lang="nl-BE" dirty="0">
                <a:latin typeface="Barlow Condensed" panose="00000506000000000000" pitchFamily="2" charset="0"/>
              </a:rPr>
            </a:br>
            <a:r>
              <a:rPr lang="nl-BE" dirty="0">
                <a:latin typeface="Barlow Condensed" panose="00000506000000000000" pitchFamily="2" charset="0"/>
              </a:rPr>
              <a:t>22:33:44:55:66:77</a:t>
            </a:r>
          </a:p>
        </p:txBody>
      </p:sp>
      <p:sp>
        <p:nvSpPr>
          <p:cNvPr id="17" name="Tekstvak 49">
            <a:extLst>
              <a:ext uri="{FF2B5EF4-FFF2-40B4-BE49-F238E27FC236}">
                <a16:creationId xmlns:a16="http://schemas.microsoft.com/office/drawing/2014/main" id="{76EA321F-8938-3D07-B403-656D4D1E94F5}"/>
              </a:ext>
            </a:extLst>
          </p:cNvPr>
          <p:cNvSpPr txBox="1"/>
          <p:nvPr/>
        </p:nvSpPr>
        <p:spPr>
          <a:xfrm>
            <a:off x="9586282" y="4800309"/>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192.168.0.3</a:t>
            </a:r>
            <a:br>
              <a:rPr lang="nl-BE" dirty="0">
                <a:latin typeface="Barlow Condensed" panose="00000506000000000000" pitchFamily="2" charset="0"/>
              </a:rPr>
            </a:br>
            <a:r>
              <a:rPr lang="nl-BE" dirty="0">
                <a:latin typeface="Barlow Condensed" panose="00000506000000000000" pitchFamily="2" charset="0"/>
              </a:rPr>
              <a:t>33:44:55:66:77:88</a:t>
            </a:r>
          </a:p>
        </p:txBody>
      </p:sp>
      <p:sp>
        <p:nvSpPr>
          <p:cNvPr id="18" name="Tekstvak 50">
            <a:extLst>
              <a:ext uri="{FF2B5EF4-FFF2-40B4-BE49-F238E27FC236}">
                <a16:creationId xmlns:a16="http://schemas.microsoft.com/office/drawing/2014/main" id="{9788BD7A-F7EA-5D9D-4086-CC7494CAAA29}"/>
              </a:ext>
            </a:extLst>
          </p:cNvPr>
          <p:cNvSpPr txBox="1"/>
          <p:nvPr/>
        </p:nvSpPr>
        <p:spPr>
          <a:xfrm>
            <a:off x="9706694" y="2571573"/>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192.168.0.4</a:t>
            </a:r>
          </a:p>
          <a:p>
            <a:pPr algn="ctr"/>
            <a:r>
              <a:rPr lang="nl-BE" dirty="0">
                <a:latin typeface="Barlow Condensed" panose="00000506000000000000" pitchFamily="2" charset="0"/>
              </a:rPr>
              <a:t>44:55:66:77:88:99</a:t>
            </a:r>
          </a:p>
        </p:txBody>
      </p:sp>
      <p:sp>
        <p:nvSpPr>
          <p:cNvPr id="19" name="Tekstvak 51">
            <a:extLst>
              <a:ext uri="{FF2B5EF4-FFF2-40B4-BE49-F238E27FC236}">
                <a16:creationId xmlns:a16="http://schemas.microsoft.com/office/drawing/2014/main" id="{A0EA0201-9E3F-EFE3-953A-D4D9F4E0F7A6}"/>
              </a:ext>
            </a:extLst>
          </p:cNvPr>
          <p:cNvSpPr txBox="1"/>
          <p:nvPr/>
        </p:nvSpPr>
        <p:spPr>
          <a:xfrm>
            <a:off x="9208441" y="1090698"/>
            <a:ext cx="1548564" cy="646331"/>
          </a:xfrm>
          <a:prstGeom prst="rect">
            <a:avLst/>
          </a:prstGeom>
          <a:noFill/>
        </p:spPr>
        <p:txBody>
          <a:bodyPr wrap="square" rtlCol="0">
            <a:spAutoFit/>
          </a:bodyPr>
          <a:lstStyle/>
          <a:p>
            <a:pPr algn="ctr"/>
            <a:r>
              <a:rPr lang="nl-BE" dirty="0">
                <a:latin typeface="Barlow Condensed" panose="00000506000000000000" pitchFamily="2" charset="0"/>
              </a:rPr>
              <a:t>192.168.0.5</a:t>
            </a:r>
          </a:p>
          <a:p>
            <a:pPr algn="ctr"/>
            <a:r>
              <a:rPr lang="nl-BE" dirty="0">
                <a:latin typeface="Barlow Condensed" panose="00000506000000000000" pitchFamily="2" charset="0"/>
              </a:rPr>
              <a:t>55:66:77:88:99:00</a:t>
            </a:r>
          </a:p>
        </p:txBody>
      </p:sp>
      <p:sp>
        <p:nvSpPr>
          <p:cNvPr id="20" name="Pijl-rechts 24">
            <a:extLst>
              <a:ext uri="{FF2B5EF4-FFF2-40B4-BE49-F238E27FC236}">
                <a16:creationId xmlns:a16="http://schemas.microsoft.com/office/drawing/2014/main" id="{5620B62A-31D0-DFAE-2805-C4475D01A54F}"/>
              </a:ext>
            </a:extLst>
          </p:cNvPr>
          <p:cNvSpPr/>
          <p:nvPr/>
        </p:nvSpPr>
        <p:spPr>
          <a:xfrm rot="5400000">
            <a:off x="8162421" y="2771133"/>
            <a:ext cx="611559" cy="2124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graphicFrame>
        <p:nvGraphicFramePr>
          <p:cNvPr id="21" name="Tabel 31">
            <a:extLst>
              <a:ext uri="{FF2B5EF4-FFF2-40B4-BE49-F238E27FC236}">
                <a16:creationId xmlns:a16="http://schemas.microsoft.com/office/drawing/2014/main" id="{0B7C0B23-3B9D-6B84-F766-3B6A35356FCA}"/>
              </a:ext>
            </a:extLst>
          </p:cNvPr>
          <p:cNvGraphicFramePr>
            <a:graphicFrameLocks noGrp="1"/>
          </p:cNvGraphicFramePr>
          <p:nvPr/>
        </p:nvGraphicFramePr>
        <p:xfrm>
          <a:off x="1138355" y="1690688"/>
          <a:ext cx="4564380" cy="2286000"/>
        </p:xfrm>
        <a:graphic>
          <a:graphicData uri="http://schemas.openxmlformats.org/drawingml/2006/table">
            <a:tbl>
              <a:tblPr firstRow="1" bandRow="1">
                <a:tableStyleId>{5C22544A-7EE6-4342-B048-85BDC9FD1C3A}</a:tableStyleId>
              </a:tblPr>
              <a:tblGrid>
                <a:gridCol w="805038">
                  <a:extLst>
                    <a:ext uri="{9D8B030D-6E8A-4147-A177-3AD203B41FA5}">
                      <a16:colId xmlns:a16="http://schemas.microsoft.com/office/drawing/2014/main" val="3939429394"/>
                    </a:ext>
                  </a:extLst>
                </a:gridCol>
                <a:gridCol w="1371600">
                  <a:extLst>
                    <a:ext uri="{9D8B030D-6E8A-4147-A177-3AD203B41FA5}">
                      <a16:colId xmlns:a16="http://schemas.microsoft.com/office/drawing/2014/main" val="508181701"/>
                    </a:ext>
                  </a:extLst>
                </a:gridCol>
                <a:gridCol w="2387742">
                  <a:extLst>
                    <a:ext uri="{9D8B030D-6E8A-4147-A177-3AD203B41FA5}">
                      <a16:colId xmlns:a16="http://schemas.microsoft.com/office/drawing/2014/main" val="1469064214"/>
                    </a:ext>
                  </a:extLst>
                </a:gridCol>
              </a:tblGrid>
              <a:tr h="310602">
                <a:tc>
                  <a:txBody>
                    <a:bodyPr/>
                    <a:lstStyle/>
                    <a:p>
                      <a:r>
                        <a:rPr lang="nl-BE" sz="2400" b="0" dirty="0">
                          <a:latin typeface="Barlow Condensed" panose="00000506000000000000" pitchFamily="2" charset="0"/>
                        </a:rPr>
                        <a:t>Poort</a:t>
                      </a:r>
                    </a:p>
                  </a:txBody>
                  <a:tcPr/>
                </a:tc>
                <a:tc>
                  <a:txBody>
                    <a:bodyPr/>
                    <a:lstStyle/>
                    <a:p>
                      <a:r>
                        <a:rPr lang="nl-BE" sz="2400" b="0" dirty="0">
                          <a:latin typeface="Barlow Condensed" panose="00000506000000000000" pitchFamily="2" charset="0"/>
                        </a:rPr>
                        <a:t>IP</a:t>
                      </a:r>
                    </a:p>
                  </a:txBody>
                  <a:tcPr/>
                </a:tc>
                <a:tc>
                  <a:txBody>
                    <a:bodyPr/>
                    <a:lstStyle/>
                    <a:p>
                      <a:r>
                        <a:rPr lang="nl-BE" sz="2400" b="0" dirty="0">
                          <a:latin typeface="Barlow Condensed" panose="00000506000000000000" pitchFamily="2" charset="0"/>
                        </a:rPr>
                        <a:t>MAC</a:t>
                      </a:r>
                    </a:p>
                  </a:txBody>
                  <a:tcPr/>
                </a:tc>
                <a:extLst>
                  <a:ext uri="{0D108BD9-81ED-4DB2-BD59-A6C34878D82A}">
                    <a16:rowId xmlns:a16="http://schemas.microsoft.com/office/drawing/2014/main" val="4266123443"/>
                  </a:ext>
                </a:extLst>
              </a:tr>
              <a:tr h="370840">
                <a:tc>
                  <a:txBody>
                    <a:bodyPr/>
                    <a:lstStyle/>
                    <a:p>
                      <a:r>
                        <a:rPr lang="nl-BE" sz="2400" dirty="0">
                          <a:latin typeface="Barlow Condensed" panose="00000506000000000000" pitchFamily="2" charset="0"/>
                        </a:rPr>
                        <a:t>1</a:t>
                      </a:r>
                    </a:p>
                  </a:txBody>
                  <a:tcPr/>
                </a:tc>
                <a:tc>
                  <a:txBody>
                    <a:bodyPr/>
                    <a:lstStyle/>
                    <a:p>
                      <a:r>
                        <a:rPr lang="nl-BE" sz="2400" dirty="0">
                          <a:latin typeface="Barlow Condensed" panose="00000506000000000000" pitchFamily="2" charset="0"/>
                        </a:rPr>
                        <a:t>192.168.0.1</a:t>
                      </a:r>
                    </a:p>
                  </a:txBody>
                  <a:tcPr/>
                </a:tc>
                <a:tc>
                  <a:txBody>
                    <a:bodyPr/>
                    <a:lstStyle/>
                    <a:p>
                      <a:r>
                        <a:rPr lang="nl-BE" sz="2400" dirty="0">
                          <a:latin typeface="Barlow Condensed" panose="00000506000000000000" pitchFamily="2" charset="0"/>
                        </a:rPr>
                        <a:t>11:22:33:44:55:66</a:t>
                      </a:r>
                    </a:p>
                  </a:txBody>
                  <a:tcPr/>
                </a:tc>
                <a:extLst>
                  <a:ext uri="{0D108BD9-81ED-4DB2-BD59-A6C34878D82A}">
                    <a16:rowId xmlns:a16="http://schemas.microsoft.com/office/drawing/2014/main" val="483481393"/>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94761265"/>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3269471979"/>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3888933210"/>
                  </a:ext>
                </a:extLst>
              </a:tr>
            </a:tbl>
          </a:graphicData>
        </a:graphic>
      </p:graphicFrame>
      <p:sp>
        <p:nvSpPr>
          <p:cNvPr id="22" name="Tekstvak 32">
            <a:extLst>
              <a:ext uri="{FF2B5EF4-FFF2-40B4-BE49-F238E27FC236}">
                <a16:creationId xmlns:a16="http://schemas.microsoft.com/office/drawing/2014/main" id="{7E8BF564-F566-0BE4-072D-38AA6A9C2FE7}"/>
              </a:ext>
            </a:extLst>
          </p:cNvPr>
          <p:cNvSpPr txBox="1"/>
          <p:nvPr/>
        </p:nvSpPr>
        <p:spPr>
          <a:xfrm>
            <a:off x="1936067" y="2602855"/>
            <a:ext cx="2788920" cy="461665"/>
          </a:xfrm>
          <a:prstGeom prst="rect">
            <a:avLst/>
          </a:prstGeom>
          <a:noFill/>
        </p:spPr>
        <p:txBody>
          <a:bodyPr wrap="square" rtlCol="0">
            <a:spAutoFit/>
          </a:bodyPr>
          <a:lstStyle/>
          <a:p>
            <a:r>
              <a:rPr lang="nl-BE" sz="2400" dirty="0">
                <a:latin typeface="Barlow Condensed" panose="00000506000000000000" pitchFamily="2" charset="0"/>
              </a:rPr>
              <a:t>192.168.0.5</a:t>
            </a:r>
          </a:p>
        </p:txBody>
      </p:sp>
      <p:sp>
        <p:nvSpPr>
          <p:cNvPr id="23" name="Tekstvak 33">
            <a:extLst>
              <a:ext uri="{FF2B5EF4-FFF2-40B4-BE49-F238E27FC236}">
                <a16:creationId xmlns:a16="http://schemas.microsoft.com/office/drawing/2014/main" id="{66CAAB48-825E-2F5B-08B2-5DD46260ECA7}"/>
              </a:ext>
            </a:extLst>
          </p:cNvPr>
          <p:cNvSpPr txBox="1"/>
          <p:nvPr/>
        </p:nvSpPr>
        <p:spPr>
          <a:xfrm>
            <a:off x="3290228" y="2597576"/>
            <a:ext cx="2788920" cy="461665"/>
          </a:xfrm>
          <a:prstGeom prst="rect">
            <a:avLst/>
          </a:prstGeom>
          <a:noFill/>
        </p:spPr>
        <p:txBody>
          <a:bodyPr wrap="square" rtlCol="0">
            <a:spAutoFit/>
          </a:bodyPr>
          <a:lstStyle/>
          <a:p>
            <a:r>
              <a:rPr lang="nl-BE" sz="2400" dirty="0">
                <a:latin typeface="Barlow Condensed" panose="00000506000000000000" pitchFamily="2" charset="0"/>
              </a:rPr>
              <a:t>55:66:77:88:99:00</a:t>
            </a:r>
          </a:p>
        </p:txBody>
      </p:sp>
      <p:sp>
        <p:nvSpPr>
          <p:cNvPr id="24" name="Tekstvak 34">
            <a:extLst>
              <a:ext uri="{FF2B5EF4-FFF2-40B4-BE49-F238E27FC236}">
                <a16:creationId xmlns:a16="http://schemas.microsoft.com/office/drawing/2014/main" id="{BCE0F1A1-195E-8CFA-D2C2-38F1BC639B16}"/>
              </a:ext>
            </a:extLst>
          </p:cNvPr>
          <p:cNvSpPr txBox="1"/>
          <p:nvPr/>
        </p:nvSpPr>
        <p:spPr>
          <a:xfrm>
            <a:off x="1116623" y="2597575"/>
            <a:ext cx="482211" cy="461665"/>
          </a:xfrm>
          <a:prstGeom prst="rect">
            <a:avLst/>
          </a:prstGeom>
          <a:noFill/>
        </p:spPr>
        <p:txBody>
          <a:bodyPr wrap="square" rtlCol="0">
            <a:spAutoFit/>
          </a:bodyPr>
          <a:lstStyle/>
          <a:p>
            <a:r>
              <a:rPr lang="nl-BE" sz="2400" dirty="0">
                <a:latin typeface="Barlow Condensed" panose="00000506000000000000" pitchFamily="2" charset="0"/>
              </a:rPr>
              <a:t>5</a:t>
            </a:r>
          </a:p>
        </p:txBody>
      </p:sp>
      <p:sp>
        <p:nvSpPr>
          <p:cNvPr id="3" name="Pijl-rechts 24">
            <a:extLst>
              <a:ext uri="{FF2B5EF4-FFF2-40B4-BE49-F238E27FC236}">
                <a16:creationId xmlns:a16="http://schemas.microsoft.com/office/drawing/2014/main" id="{8DE0EAE5-5472-384C-0AEE-52EFFD02905B}"/>
              </a:ext>
            </a:extLst>
          </p:cNvPr>
          <p:cNvSpPr/>
          <p:nvPr/>
        </p:nvSpPr>
        <p:spPr>
          <a:xfrm>
            <a:off x="7501948" y="3434854"/>
            <a:ext cx="611559" cy="2124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25" name="Tekstvak 28">
            <a:extLst>
              <a:ext uri="{FF2B5EF4-FFF2-40B4-BE49-F238E27FC236}">
                <a16:creationId xmlns:a16="http://schemas.microsoft.com/office/drawing/2014/main" id="{064090CB-C087-0DD4-BAA9-39408DA23379}"/>
              </a:ext>
            </a:extLst>
          </p:cNvPr>
          <p:cNvSpPr txBox="1"/>
          <p:nvPr/>
        </p:nvSpPr>
        <p:spPr>
          <a:xfrm>
            <a:off x="1116623" y="4883575"/>
            <a:ext cx="4612520" cy="1323439"/>
          </a:xfrm>
          <a:prstGeom prst="rect">
            <a:avLst/>
          </a:prstGeom>
          <a:noFill/>
        </p:spPr>
        <p:txBody>
          <a:bodyPr wrap="square" rtlCol="0">
            <a:spAutoFit/>
          </a:bodyPr>
          <a:lstStyle/>
          <a:p>
            <a:r>
              <a:rPr lang="nl-BE" sz="4000" dirty="0">
                <a:latin typeface="Barlow Condensed" panose="00000506000000000000" pitchFamily="2" charset="0"/>
              </a:rPr>
              <a:t>Het bericht kan worden geleverd aan 192.168.0.5</a:t>
            </a:r>
          </a:p>
        </p:txBody>
      </p:sp>
    </p:spTree>
    <p:extLst>
      <p:ext uri="{BB962C8B-B14F-4D97-AF65-F5344CB8AC3E}">
        <p14:creationId xmlns:p14="http://schemas.microsoft.com/office/powerpoint/2010/main" val="38389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P spid="24" grpId="0"/>
      <p:bldP spid="3" grpId="0" animBg="1"/>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ED5F1-3B0F-CBAB-F03B-3D3D89FD4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5E027-CFAC-7F6D-886B-3A6E2CBDE5AE}"/>
              </a:ext>
            </a:extLst>
          </p:cNvPr>
          <p:cNvSpPr>
            <a:spLocks noGrp="1"/>
          </p:cNvSpPr>
          <p:nvPr>
            <p:ph type="title"/>
          </p:nvPr>
        </p:nvSpPr>
        <p:spPr/>
        <p:txBody>
          <a:bodyPr/>
          <a:lstStyle/>
          <a:p>
            <a:r>
              <a:rPr lang="en-US" dirty="0"/>
              <a:t>Switch</a:t>
            </a:r>
            <a:endParaRPr lang="LID4096" dirty="0"/>
          </a:p>
        </p:txBody>
      </p:sp>
      <p:graphicFrame>
        <p:nvGraphicFramePr>
          <p:cNvPr id="21" name="Tabel 31">
            <a:extLst>
              <a:ext uri="{FF2B5EF4-FFF2-40B4-BE49-F238E27FC236}">
                <a16:creationId xmlns:a16="http://schemas.microsoft.com/office/drawing/2014/main" id="{5002365E-3E2A-D771-3D21-43261B65D096}"/>
              </a:ext>
            </a:extLst>
          </p:cNvPr>
          <p:cNvGraphicFramePr>
            <a:graphicFrameLocks noGrp="1"/>
          </p:cNvGraphicFramePr>
          <p:nvPr/>
        </p:nvGraphicFramePr>
        <p:xfrm>
          <a:off x="1138355" y="1690688"/>
          <a:ext cx="4564380" cy="2286000"/>
        </p:xfrm>
        <a:graphic>
          <a:graphicData uri="http://schemas.openxmlformats.org/drawingml/2006/table">
            <a:tbl>
              <a:tblPr firstRow="1" bandRow="1">
                <a:tableStyleId>{5C22544A-7EE6-4342-B048-85BDC9FD1C3A}</a:tableStyleId>
              </a:tblPr>
              <a:tblGrid>
                <a:gridCol w="805038">
                  <a:extLst>
                    <a:ext uri="{9D8B030D-6E8A-4147-A177-3AD203B41FA5}">
                      <a16:colId xmlns:a16="http://schemas.microsoft.com/office/drawing/2014/main" val="3939429394"/>
                    </a:ext>
                  </a:extLst>
                </a:gridCol>
                <a:gridCol w="1371600">
                  <a:extLst>
                    <a:ext uri="{9D8B030D-6E8A-4147-A177-3AD203B41FA5}">
                      <a16:colId xmlns:a16="http://schemas.microsoft.com/office/drawing/2014/main" val="508181701"/>
                    </a:ext>
                  </a:extLst>
                </a:gridCol>
                <a:gridCol w="2387742">
                  <a:extLst>
                    <a:ext uri="{9D8B030D-6E8A-4147-A177-3AD203B41FA5}">
                      <a16:colId xmlns:a16="http://schemas.microsoft.com/office/drawing/2014/main" val="1469064214"/>
                    </a:ext>
                  </a:extLst>
                </a:gridCol>
              </a:tblGrid>
              <a:tr h="310602">
                <a:tc>
                  <a:txBody>
                    <a:bodyPr/>
                    <a:lstStyle/>
                    <a:p>
                      <a:r>
                        <a:rPr lang="nl-BE" sz="2400" b="0" dirty="0">
                          <a:latin typeface="Barlow Condensed" panose="00000506000000000000" pitchFamily="2" charset="0"/>
                        </a:rPr>
                        <a:t>Poort</a:t>
                      </a:r>
                    </a:p>
                  </a:txBody>
                  <a:tcPr/>
                </a:tc>
                <a:tc>
                  <a:txBody>
                    <a:bodyPr/>
                    <a:lstStyle/>
                    <a:p>
                      <a:r>
                        <a:rPr lang="nl-BE" sz="2400" b="0" dirty="0">
                          <a:latin typeface="Barlow Condensed" panose="00000506000000000000" pitchFamily="2" charset="0"/>
                        </a:rPr>
                        <a:t>IP</a:t>
                      </a:r>
                    </a:p>
                  </a:txBody>
                  <a:tcPr/>
                </a:tc>
                <a:tc>
                  <a:txBody>
                    <a:bodyPr/>
                    <a:lstStyle/>
                    <a:p>
                      <a:r>
                        <a:rPr lang="nl-BE" sz="2400" b="0" dirty="0">
                          <a:latin typeface="Barlow Condensed" panose="00000506000000000000" pitchFamily="2" charset="0"/>
                        </a:rPr>
                        <a:t>MAC</a:t>
                      </a:r>
                    </a:p>
                  </a:txBody>
                  <a:tcPr/>
                </a:tc>
                <a:extLst>
                  <a:ext uri="{0D108BD9-81ED-4DB2-BD59-A6C34878D82A}">
                    <a16:rowId xmlns:a16="http://schemas.microsoft.com/office/drawing/2014/main" val="4266123443"/>
                  </a:ext>
                </a:extLst>
              </a:tr>
              <a:tr h="370840">
                <a:tc>
                  <a:txBody>
                    <a:bodyPr/>
                    <a:lstStyle/>
                    <a:p>
                      <a:r>
                        <a:rPr lang="nl-BE" sz="2400" dirty="0">
                          <a:latin typeface="Barlow Condensed" panose="00000506000000000000" pitchFamily="2" charset="0"/>
                        </a:rPr>
                        <a:t>1</a:t>
                      </a:r>
                    </a:p>
                  </a:txBody>
                  <a:tcPr/>
                </a:tc>
                <a:tc>
                  <a:txBody>
                    <a:bodyPr/>
                    <a:lstStyle/>
                    <a:p>
                      <a:r>
                        <a:rPr lang="nl-BE" sz="2400" dirty="0">
                          <a:latin typeface="Barlow Condensed" panose="00000506000000000000" pitchFamily="2" charset="0"/>
                        </a:rPr>
                        <a:t>192.168.0.1</a:t>
                      </a:r>
                    </a:p>
                  </a:txBody>
                  <a:tcPr/>
                </a:tc>
                <a:tc>
                  <a:txBody>
                    <a:bodyPr/>
                    <a:lstStyle/>
                    <a:p>
                      <a:r>
                        <a:rPr lang="nl-BE" sz="2400" dirty="0">
                          <a:latin typeface="Barlow Condensed" panose="00000506000000000000" pitchFamily="2" charset="0"/>
                        </a:rPr>
                        <a:t>11:22:33:44:55:66</a:t>
                      </a:r>
                    </a:p>
                  </a:txBody>
                  <a:tcPr/>
                </a:tc>
                <a:extLst>
                  <a:ext uri="{0D108BD9-81ED-4DB2-BD59-A6C34878D82A}">
                    <a16:rowId xmlns:a16="http://schemas.microsoft.com/office/drawing/2014/main" val="483481393"/>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94761265"/>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3269471979"/>
                  </a:ext>
                </a:extLst>
              </a:tr>
              <a:tr h="370840">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tc>
                  <a:txBody>
                    <a:bodyPr/>
                    <a:lstStyle/>
                    <a:p>
                      <a:endParaRPr lang="nl-BE" sz="2400" dirty="0">
                        <a:latin typeface="Barlow Condensed" panose="00000506000000000000" pitchFamily="2" charset="0"/>
                      </a:endParaRPr>
                    </a:p>
                  </a:txBody>
                  <a:tcPr/>
                </a:tc>
                <a:extLst>
                  <a:ext uri="{0D108BD9-81ED-4DB2-BD59-A6C34878D82A}">
                    <a16:rowId xmlns:a16="http://schemas.microsoft.com/office/drawing/2014/main" val="3888933210"/>
                  </a:ext>
                </a:extLst>
              </a:tr>
            </a:tbl>
          </a:graphicData>
        </a:graphic>
      </p:graphicFrame>
      <p:sp>
        <p:nvSpPr>
          <p:cNvPr id="22" name="Tekstvak 32">
            <a:extLst>
              <a:ext uri="{FF2B5EF4-FFF2-40B4-BE49-F238E27FC236}">
                <a16:creationId xmlns:a16="http://schemas.microsoft.com/office/drawing/2014/main" id="{F4CBD1D4-33A4-EA97-52BE-C03ED262A02E}"/>
              </a:ext>
            </a:extLst>
          </p:cNvPr>
          <p:cNvSpPr txBox="1"/>
          <p:nvPr/>
        </p:nvSpPr>
        <p:spPr>
          <a:xfrm>
            <a:off x="1936067" y="2602855"/>
            <a:ext cx="2788920" cy="461665"/>
          </a:xfrm>
          <a:prstGeom prst="rect">
            <a:avLst/>
          </a:prstGeom>
          <a:noFill/>
        </p:spPr>
        <p:txBody>
          <a:bodyPr wrap="square" rtlCol="0">
            <a:spAutoFit/>
          </a:bodyPr>
          <a:lstStyle/>
          <a:p>
            <a:r>
              <a:rPr lang="nl-BE" sz="2400" dirty="0">
                <a:latin typeface="Barlow Condensed" panose="00000506000000000000" pitchFamily="2" charset="0"/>
              </a:rPr>
              <a:t>192.168.0.5</a:t>
            </a:r>
          </a:p>
        </p:txBody>
      </p:sp>
      <p:sp>
        <p:nvSpPr>
          <p:cNvPr id="23" name="Tekstvak 33">
            <a:extLst>
              <a:ext uri="{FF2B5EF4-FFF2-40B4-BE49-F238E27FC236}">
                <a16:creationId xmlns:a16="http://schemas.microsoft.com/office/drawing/2014/main" id="{BBC20D10-9D92-BFF2-4792-C0994D6871AC}"/>
              </a:ext>
            </a:extLst>
          </p:cNvPr>
          <p:cNvSpPr txBox="1"/>
          <p:nvPr/>
        </p:nvSpPr>
        <p:spPr>
          <a:xfrm>
            <a:off x="3290228" y="2597576"/>
            <a:ext cx="2788920" cy="461665"/>
          </a:xfrm>
          <a:prstGeom prst="rect">
            <a:avLst/>
          </a:prstGeom>
          <a:noFill/>
        </p:spPr>
        <p:txBody>
          <a:bodyPr wrap="square" rtlCol="0">
            <a:spAutoFit/>
          </a:bodyPr>
          <a:lstStyle/>
          <a:p>
            <a:r>
              <a:rPr lang="nl-BE" sz="2400" dirty="0">
                <a:latin typeface="Barlow Condensed" panose="00000506000000000000" pitchFamily="2" charset="0"/>
              </a:rPr>
              <a:t>55:66:77:88:99:00</a:t>
            </a:r>
          </a:p>
        </p:txBody>
      </p:sp>
      <p:sp>
        <p:nvSpPr>
          <p:cNvPr id="24" name="Tekstvak 34">
            <a:extLst>
              <a:ext uri="{FF2B5EF4-FFF2-40B4-BE49-F238E27FC236}">
                <a16:creationId xmlns:a16="http://schemas.microsoft.com/office/drawing/2014/main" id="{02681A4E-5095-B3C2-1B6B-AC3FE5A0FC67}"/>
              </a:ext>
            </a:extLst>
          </p:cNvPr>
          <p:cNvSpPr txBox="1"/>
          <p:nvPr/>
        </p:nvSpPr>
        <p:spPr>
          <a:xfrm>
            <a:off x="1116623" y="2597575"/>
            <a:ext cx="482211" cy="461665"/>
          </a:xfrm>
          <a:prstGeom prst="rect">
            <a:avLst/>
          </a:prstGeom>
          <a:noFill/>
        </p:spPr>
        <p:txBody>
          <a:bodyPr wrap="square" rtlCol="0">
            <a:spAutoFit/>
          </a:bodyPr>
          <a:lstStyle/>
          <a:p>
            <a:r>
              <a:rPr lang="nl-BE" sz="2400" dirty="0">
                <a:latin typeface="Barlow Condensed" panose="00000506000000000000" pitchFamily="2" charset="0"/>
              </a:rPr>
              <a:t>5</a:t>
            </a:r>
          </a:p>
        </p:txBody>
      </p:sp>
      <p:sp>
        <p:nvSpPr>
          <p:cNvPr id="25" name="Tekstvak 28">
            <a:extLst>
              <a:ext uri="{FF2B5EF4-FFF2-40B4-BE49-F238E27FC236}">
                <a16:creationId xmlns:a16="http://schemas.microsoft.com/office/drawing/2014/main" id="{7EFFB6C7-7D27-A6CE-C1EE-02EE70A9750F}"/>
              </a:ext>
            </a:extLst>
          </p:cNvPr>
          <p:cNvSpPr txBox="1"/>
          <p:nvPr/>
        </p:nvSpPr>
        <p:spPr>
          <a:xfrm>
            <a:off x="1116623" y="4883575"/>
            <a:ext cx="4612520" cy="1323439"/>
          </a:xfrm>
          <a:prstGeom prst="rect">
            <a:avLst/>
          </a:prstGeom>
          <a:noFill/>
        </p:spPr>
        <p:txBody>
          <a:bodyPr wrap="square" rtlCol="0">
            <a:spAutoFit/>
          </a:bodyPr>
          <a:lstStyle/>
          <a:p>
            <a:r>
              <a:rPr lang="nl-BE" sz="4000" dirty="0">
                <a:latin typeface="Barlow Condensed" panose="00000506000000000000" pitchFamily="2" charset="0"/>
              </a:rPr>
              <a:t>Het bericht kan worden geleverd aan 192.168.0.5</a:t>
            </a:r>
          </a:p>
        </p:txBody>
      </p:sp>
      <p:sp>
        <p:nvSpPr>
          <p:cNvPr id="26" name="Tekstvak 28">
            <a:extLst>
              <a:ext uri="{FF2B5EF4-FFF2-40B4-BE49-F238E27FC236}">
                <a16:creationId xmlns:a16="http://schemas.microsoft.com/office/drawing/2014/main" id="{C9169E29-172F-2E10-BB94-2A2A16998015}"/>
              </a:ext>
            </a:extLst>
          </p:cNvPr>
          <p:cNvSpPr txBox="1"/>
          <p:nvPr/>
        </p:nvSpPr>
        <p:spPr>
          <a:xfrm>
            <a:off x="7109166" y="1594541"/>
            <a:ext cx="4612520" cy="830997"/>
          </a:xfrm>
          <a:prstGeom prst="rect">
            <a:avLst/>
          </a:prstGeom>
          <a:noFill/>
        </p:spPr>
        <p:txBody>
          <a:bodyPr wrap="square" rtlCol="0">
            <a:spAutoFit/>
          </a:bodyPr>
          <a:lstStyle/>
          <a:p>
            <a:pPr algn="ctr"/>
            <a:r>
              <a:rPr lang="nl-BE" sz="4800" dirty="0">
                <a:latin typeface="Barlow Condensed" panose="00000506000000000000" pitchFamily="2" charset="0"/>
              </a:rPr>
              <a:t>dynamische entries</a:t>
            </a:r>
          </a:p>
        </p:txBody>
      </p:sp>
      <p:sp>
        <p:nvSpPr>
          <p:cNvPr id="27" name="Tekstvak 29">
            <a:extLst>
              <a:ext uri="{FF2B5EF4-FFF2-40B4-BE49-F238E27FC236}">
                <a16:creationId xmlns:a16="http://schemas.microsoft.com/office/drawing/2014/main" id="{BC8539E7-835A-F4DA-BEED-8CB8523E51A1}"/>
              </a:ext>
            </a:extLst>
          </p:cNvPr>
          <p:cNvSpPr txBox="1"/>
          <p:nvPr/>
        </p:nvSpPr>
        <p:spPr>
          <a:xfrm>
            <a:off x="7109166" y="4200493"/>
            <a:ext cx="4612520" cy="830997"/>
          </a:xfrm>
          <a:prstGeom prst="rect">
            <a:avLst/>
          </a:prstGeom>
          <a:noFill/>
        </p:spPr>
        <p:txBody>
          <a:bodyPr wrap="square" rtlCol="0">
            <a:spAutoFit/>
          </a:bodyPr>
          <a:lstStyle/>
          <a:p>
            <a:pPr algn="ctr"/>
            <a:r>
              <a:rPr lang="nl-BE" sz="4800" dirty="0">
                <a:latin typeface="Barlow Condensed" panose="00000506000000000000" pitchFamily="2" charset="0"/>
              </a:rPr>
              <a:t>statische entries</a:t>
            </a:r>
          </a:p>
        </p:txBody>
      </p:sp>
      <p:sp>
        <p:nvSpPr>
          <p:cNvPr id="28" name="Pijl-omhoog en -omlaag 31">
            <a:extLst>
              <a:ext uri="{FF2B5EF4-FFF2-40B4-BE49-F238E27FC236}">
                <a16:creationId xmlns:a16="http://schemas.microsoft.com/office/drawing/2014/main" id="{F6321B22-F264-F1DA-A37F-3EA9D99CBBD3}"/>
              </a:ext>
            </a:extLst>
          </p:cNvPr>
          <p:cNvSpPr/>
          <p:nvPr/>
        </p:nvSpPr>
        <p:spPr>
          <a:xfrm>
            <a:off x="9131581" y="2586274"/>
            <a:ext cx="567690" cy="1734381"/>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868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BE45-87CE-91A0-9C93-01759B6AC040}"/>
              </a:ext>
            </a:extLst>
          </p:cNvPr>
          <p:cNvSpPr>
            <a:spLocks noGrp="1"/>
          </p:cNvSpPr>
          <p:nvPr>
            <p:ph type="title"/>
          </p:nvPr>
        </p:nvSpPr>
        <p:spPr/>
        <p:txBody>
          <a:bodyPr/>
          <a:lstStyle/>
          <a:p>
            <a:r>
              <a:rPr lang="en-US" dirty="0"/>
              <a:t>Managed Switch</a:t>
            </a:r>
            <a:endParaRPr lang="LID4096" dirty="0"/>
          </a:p>
        </p:txBody>
      </p:sp>
      <p:pic>
        <p:nvPicPr>
          <p:cNvPr id="4" name="Picture 2" descr="LANCOM RJ45/USB Serial Adapter: LANCOM Systems GmbH">
            <a:extLst>
              <a:ext uri="{FF2B5EF4-FFF2-40B4-BE49-F238E27FC236}">
                <a16:creationId xmlns:a16="http://schemas.microsoft.com/office/drawing/2014/main" id="{25E8CE9C-38A4-6E61-9ACD-1EEB0E5F5B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50" t="13184" r="24040" b="5553"/>
          <a:stretch/>
        </p:blipFill>
        <p:spPr bwMode="auto">
          <a:xfrm>
            <a:off x="838200" y="1879341"/>
            <a:ext cx="5719357" cy="41990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Basic Cisco Switch and Router Commands 4 - The &quot;Show&quot; commands - YouTube">
            <a:extLst>
              <a:ext uri="{FF2B5EF4-FFF2-40B4-BE49-F238E27FC236}">
                <a16:creationId xmlns:a16="http://schemas.microsoft.com/office/drawing/2014/main" id="{DD8A4F35-1345-8EEC-AAE4-DC0C26F186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9" t="7623" r="11295" b="2302"/>
          <a:stretch/>
        </p:blipFill>
        <p:spPr bwMode="auto">
          <a:xfrm>
            <a:off x="3645101" y="1690688"/>
            <a:ext cx="7387389" cy="425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85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EC776-8037-BB7C-0B96-3A13B8AC1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FB7771-0A2B-2CC6-FD2D-281AA65E8285}"/>
              </a:ext>
            </a:extLst>
          </p:cNvPr>
          <p:cNvSpPr>
            <a:spLocks noGrp="1"/>
          </p:cNvSpPr>
          <p:nvPr>
            <p:ph type="ctrTitle"/>
          </p:nvPr>
        </p:nvSpPr>
        <p:spPr>
          <a:xfrm>
            <a:off x="1524000" y="2235200"/>
            <a:ext cx="9144000" cy="2387600"/>
          </a:xfrm>
        </p:spPr>
        <p:txBody>
          <a:bodyPr/>
          <a:lstStyle/>
          <a:p>
            <a:r>
              <a:rPr lang="en-US" dirty="0" err="1"/>
              <a:t>Transmissiemedia</a:t>
            </a:r>
            <a:r>
              <a:rPr lang="en-US" dirty="0"/>
              <a:t> &amp;</a:t>
            </a:r>
            <a:br>
              <a:rPr lang="en-US" dirty="0"/>
            </a:br>
            <a:r>
              <a:rPr lang="en-US" dirty="0" err="1"/>
              <a:t>Connectoren</a:t>
            </a:r>
            <a:endParaRPr lang="LID4096" dirty="0"/>
          </a:p>
        </p:txBody>
      </p:sp>
    </p:spTree>
    <p:extLst>
      <p:ext uri="{BB962C8B-B14F-4D97-AF65-F5344CB8AC3E}">
        <p14:creationId xmlns:p14="http://schemas.microsoft.com/office/powerpoint/2010/main" val="23749075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1A938-B238-5DD3-6244-12FD8F726B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B97B5-3C6C-0B11-A485-C7AB5D9207E8}"/>
              </a:ext>
            </a:extLst>
          </p:cNvPr>
          <p:cNvSpPr>
            <a:spLocks noGrp="1"/>
          </p:cNvSpPr>
          <p:nvPr>
            <p:ph type="title"/>
          </p:nvPr>
        </p:nvSpPr>
        <p:spPr/>
        <p:txBody>
          <a:bodyPr/>
          <a:lstStyle/>
          <a:p>
            <a:r>
              <a:rPr lang="en-US" dirty="0"/>
              <a:t>Managed Switch</a:t>
            </a:r>
            <a:endParaRPr lang="LID4096" dirty="0"/>
          </a:p>
        </p:txBody>
      </p:sp>
      <p:pic>
        <p:nvPicPr>
          <p:cNvPr id="3" name="Picture 6" descr="Afbeelding">
            <a:extLst>
              <a:ext uri="{FF2B5EF4-FFF2-40B4-BE49-F238E27FC236}">
                <a16:creationId xmlns:a16="http://schemas.microsoft.com/office/drawing/2014/main" id="{027FBC23-A6E5-7496-0DA9-F6F9D46A3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086" y="1690688"/>
            <a:ext cx="9931828" cy="3551321"/>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12">
            <a:extLst>
              <a:ext uri="{FF2B5EF4-FFF2-40B4-BE49-F238E27FC236}">
                <a16:creationId xmlns:a16="http://schemas.microsoft.com/office/drawing/2014/main" id="{610BDC33-F58B-4E25-15E3-7EFFE6333A04}"/>
              </a:ext>
            </a:extLst>
          </p:cNvPr>
          <p:cNvSpPr/>
          <p:nvPr/>
        </p:nvSpPr>
        <p:spPr>
          <a:xfrm>
            <a:off x="1469527" y="5616575"/>
            <a:ext cx="3245518" cy="8763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400" dirty="0">
                <a:latin typeface="Barlow Condensed Medium" panose="00000606000000000000" pitchFamily="2" charset="0"/>
              </a:rPr>
              <a:t>via IP-adres</a:t>
            </a:r>
          </a:p>
        </p:txBody>
      </p:sp>
      <p:sp>
        <p:nvSpPr>
          <p:cNvPr id="7" name="Rechthoek 14">
            <a:extLst>
              <a:ext uri="{FF2B5EF4-FFF2-40B4-BE49-F238E27FC236}">
                <a16:creationId xmlns:a16="http://schemas.microsoft.com/office/drawing/2014/main" id="{0DA9F414-C6CB-7C47-E594-22A972B19E3D}"/>
              </a:ext>
            </a:extLst>
          </p:cNvPr>
          <p:cNvSpPr/>
          <p:nvPr/>
        </p:nvSpPr>
        <p:spPr>
          <a:xfrm>
            <a:off x="7340938" y="5616575"/>
            <a:ext cx="3245518" cy="8763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nl-BE" sz="4400" dirty="0">
                <a:latin typeface="Barlow Condensed Medium" panose="00000606000000000000" pitchFamily="2" charset="0"/>
              </a:rPr>
              <a:t>via </a:t>
            </a:r>
            <a:r>
              <a:rPr lang="nl-BE" sz="4400" dirty="0" err="1">
                <a:latin typeface="Barlow Condensed Medium" panose="00000606000000000000" pitchFamily="2" charset="0"/>
              </a:rPr>
              <a:t>cloudportal</a:t>
            </a:r>
            <a:endParaRPr lang="nl-BE" sz="4400" dirty="0">
              <a:latin typeface="Barlow Condensed Medium" panose="00000606000000000000" pitchFamily="2" charset="0"/>
            </a:endParaRPr>
          </a:p>
        </p:txBody>
      </p:sp>
    </p:spTree>
    <p:extLst>
      <p:ext uri="{BB962C8B-B14F-4D97-AF65-F5344CB8AC3E}">
        <p14:creationId xmlns:p14="http://schemas.microsoft.com/office/powerpoint/2010/main" val="351739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91D4-091E-95B9-B6EA-26E846937735}"/>
              </a:ext>
            </a:extLst>
          </p:cNvPr>
          <p:cNvSpPr>
            <a:spLocks noGrp="1"/>
          </p:cNvSpPr>
          <p:nvPr>
            <p:ph type="title"/>
          </p:nvPr>
        </p:nvSpPr>
        <p:spPr/>
        <p:txBody>
          <a:bodyPr/>
          <a:lstStyle/>
          <a:p>
            <a:r>
              <a:rPr lang="en-US" dirty="0"/>
              <a:t>Stack</a:t>
            </a:r>
            <a:endParaRPr lang="LID4096" dirty="0"/>
          </a:p>
        </p:txBody>
      </p:sp>
      <p:pic>
        <p:nvPicPr>
          <p:cNvPr id="4" name="Picture 2" descr="UBNT-US-48-500W">
            <a:extLst>
              <a:ext uri="{FF2B5EF4-FFF2-40B4-BE49-F238E27FC236}">
                <a16:creationId xmlns:a16="http://schemas.microsoft.com/office/drawing/2014/main" id="{B90ABF32-65E8-587E-78DD-E2433E04BB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64" t="38267" r="8752" b="39675"/>
          <a:stretch/>
        </p:blipFill>
        <p:spPr bwMode="auto">
          <a:xfrm>
            <a:off x="838200" y="4287336"/>
            <a:ext cx="10037814" cy="9383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BNT-US-48-500W">
            <a:extLst>
              <a:ext uri="{FF2B5EF4-FFF2-40B4-BE49-F238E27FC236}">
                <a16:creationId xmlns:a16="http://schemas.microsoft.com/office/drawing/2014/main" id="{4CB069F0-B976-EC68-AEC6-078C322BE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64" t="38267" r="8752" b="39675"/>
          <a:stretch/>
        </p:blipFill>
        <p:spPr bwMode="auto">
          <a:xfrm>
            <a:off x="838200" y="3212480"/>
            <a:ext cx="10037814" cy="9383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BNT-US-48-500W">
            <a:extLst>
              <a:ext uri="{FF2B5EF4-FFF2-40B4-BE49-F238E27FC236}">
                <a16:creationId xmlns:a16="http://schemas.microsoft.com/office/drawing/2014/main" id="{B04C5F82-070A-1B8D-1AA7-F890A44EF5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64" t="38267" r="8752" b="39675"/>
          <a:stretch/>
        </p:blipFill>
        <p:spPr bwMode="auto">
          <a:xfrm>
            <a:off x="838200" y="2137624"/>
            <a:ext cx="10037814" cy="9383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romme lijn | Gratis Iconen">
            <a:extLst>
              <a:ext uri="{FF2B5EF4-FFF2-40B4-BE49-F238E27FC236}">
                <a16:creationId xmlns:a16="http://schemas.microsoft.com/office/drawing/2014/main" id="{67213633-9E45-7B3D-6E91-500E8212E36E}"/>
              </a:ext>
            </a:extLst>
          </p:cNvPr>
          <p:cNvPicPr>
            <a:picLocks noChangeAspect="1" noChangeArrowheads="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18274" t="17357" r="18322" b="17018"/>
          <a:stretch/>
        </p:blipFill>
        <p:spPr bwMode="auto">
          <a:xfrm rot="13488147" flipH="1">
            <a:off x="1242162" y="2707116"/>
            <a:ext cx="1947055" cy="19491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Kromme lijn | Gratis Iconen">
            <a:extLst>
              <a:ext uri="{FF2B5EF4-FFF2-40B4-BE49-F238E27FC236}">
                <a16:creationId xmlns:a16="http://schemas.microsoft.com/office/drawing/2014/main" id="{D69D69CB-2086-221F-FF8F-F1DF7914C94A}"/>
              </a:ext>
            </a:extLst>
          </p:cNvPr>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8274" t="17357" r="18322" b="17018"/>
          <a:stretch/>
        </p:blipFill>
        <p:spPr bwMode="auto">
          <a:xfrm rot="8111853">
            <a:off x="2013143" y="2824306"/>
            <a:ext cx="675510" cy="6991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Kromme lijn | Gratis Iconen">
            <a:extLst>
              <a:ext uri="{FF2B5EF4-FFF2-40B4-BE49-F238E27FC236}">
                <a16:creationId xmlns:a16="http://schemas.microsoft.com/office/drawing/2014/main" id="{864F486F-EEA5-63A2-AC82-7B29E2DE68F3}"/>
              </a:ext>
            </a:extLst>
          </p:cNvPr>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l="18274" t="17357" r="18322" b="17018"/>
          <a:stretch/>
        </p:blipFill>
        <p:spPr bwMode="auto">
          <a:xfrm rot="8111853">
            <a:off x="2023741" y="3900776"/>
            <a:ext cx="653885" cy="67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22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2A77-7FA9-91D6-1A13-993002F36BD6}"/>
              </a:ext>
            </a:extLst>
          </p:cNvPr>
          <p:cNvSpPr>
            <a:spLocks noGrp="1"/>
          </p:cNvSpPr>
          <p:nvPr>
            <p:ph type="title"/>
          </p:nvPr>
        </p:nvSpPr>
        <p:spPr/>
        <p:txBody>
          <a:bodyPr/>
          <a:lstStyle/>
          <a:p>
            <a:r>
              <a:rPr lang="en-US" dirty="0"/>
              <a:t>Store &amp; Forwarding</a:t>
            </a:r>
            <a:endParaRPr lang="LID4096" dirty="0"/>
          </a:p>
        </p:txBody>
      </p:sp>
      <p:pic>
        <p:nvPicPr>
          <p:cNvPr id="4" name="Afbeelding 13">
            <a:extLst>
              <a:ext uri="{FF2B5EF4-FFF2-40B4-BE49-F238E27FC236}">
                <a16:creationId xmlns:a16="http://schemas.microsoft.com/office/drawing/2014/main" id="{8D7DD883-4F56-D3A8-4CB3-27C2185AD8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0862" y="3877883"/>
            <a:ext cx="2187270" cy="455350"/>
          </a:xfrm>
          <a:prstGeom prst="rect">
            <a:avLst/>
          </a:prstGeom>
        </p:spPr>
      </p:pic>
      <p:sp>
        <p:nvSpPr>
          <p:cNvPr id="5" name="Rechteraccolade 16">
            <a:extLst>
              <a:ext uri="{FF2B5EF4-FFF2-40B4-BE49-F238E27FC236}">
                <a16:creationId xmlns:a16="http://schemas.microsoft.com/office/drawing/2014/main" id="{9238DF5E-F665-EB38-1536-E516942EDCF8}"/>
              </a:ext>
            </a:extLst>
          </p:cNvPr>
          <p:cNvSpPr/>
          <p:nvPr/>
        </p:nvSpPr>
        <p:spPr>
          <a:xfrm rot="3406711">
            <a:off x="5444434" y="4078680"/>
            <a:ext cx="217434" cy="2194963"/>
          </a:xfrm>
          <a:prstGeom prst="rightBrace">
            <a:avLst/>
          </a:prstGeom>
          <a:noFill/>
          <a:ln>
            <a:solidFill>
              <a:schemeClr val="tx1"/>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nl-BE">
              <a:latin typeface="Trebuchet MS" panose="020B0603020202020204" pitchFamily="34" charset="0"/>
            </a:endParaRPr>
          </a:p>
        </p:txBody>
      </p:sp>
      <p:cxnSp>
        <p:nvCxnSpPr>
          <p:cNvPr id="6" name="Rechte verbindingslijn 17">
            <a:extLst>
              <a:ext uri="{FF2B5EF4-FFF2-40B4-BE49-F238E27FC236}">
                <a16:creationId xmlns:a16="http://schemas.microsoft.com/office/drawing/2014/main" id="{18144B23-59E4-1438-C567-139A1B16FACC}"/>
              </a:ext>
            </a:extLst>
          </p:cNvPr>
          <p:cNvCxnSpPr/>
          <p:nvPr/>
        </p:nvCxnSpPr>
        <p:spPr>
          <a:xfrm flipV="1">
            <a:off x="4432796" y="5265299"/>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7" name="Rechte verbindingslijn 18">
            <a:extLst>
              <a:ext uri="{FF2B5EF4-FFF2-40B4-BE49-F238E27FC236}">
                <a16:creationId xmlns:a16="http://schemas.microsoft.com/office/drawing/2014/main" id="{803B6035-EB59-85A9-93D4-E7B5878A4F43}"/>
              </a:ext>
            </a:extLst>
          </p:cNvPr>
          <p:cNvCxnSpPr/>
          <p:nvPr/>
        </p:nvCxnSpPr>
        <p:spPr>
          <a:xfrm flipV="1">
            <a:off x="4824201" y="5011875"/>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8" name="Rechte verbindingslijn 19">
            <a:extLst>
              <a:ext uri="{FF2B5EF4-FFF2-40B4-BE49-F238E27FC236}">
                <a16:creationId xmlns:a16="http://schemas.microsoft.com/office/drawing/2014/main" id="{23B49A57-28FD-4784-00A9-14ACA9191F45}"/>
              </a:ext>
            </a:extLst>
          </p:cNvPr>
          <p:cNvCxnSpPr/>
          <p:nvPr/>
        </p:nvCxnSpPr>
        <p:spPr>
          <a:xfrm flipV="1">
            <a:off x="5210822" y="4778319"/>
            <a:ext cx="330020" cy="2199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9" name="Rechte verbindingslijn 20">
            <a:extLst>
              <a:ext uri="{FF2B5EF4-FFF2-40B4-BE49-F238E27FC236}">
                <a16:creationId xmlns:a16="http://schemas.microsoft.com/office/drawing/2014/main" id="{0FAAD992-6AA6-1752-E09D-C1B0BEBD0C6A}"/>
              </a:ext>
            </a:extLst>
          </p:cNvPr>
          <p:cNvCxnSpPr/>
          <p:nvPr/>
        </p:nvCxnSpPr>
        <p:spPr>
          <a:xfrm flipV="1">
            <a:off x="5553151" y="4536587"/>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0" name="Rechte verbindingslijn 21">
            <a:extLst>
              <a:ext uri="{FF2B5EF4-FFF2-40B4-BE49-F238E27FC236}">
                <a16:creationId xmlns:a16="http://schemas.microsoft.com/office/drawing/2014/main" id="{B433F565-07D6-602B-D5B0-F65AC287C2AC}"/>
              </a:ext>
            </a:extLst>
          </p:cNvPr>
          <p:cNvCxnSpPr/>
          <p:nvPr/>
        </p:nvCxnSpPr>
        <p:spPr>
          <a:xfrm flipV="1">
            <a:off x="5930902" y="4305755"/>
            <a:ext cx="346621"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1" name="Rechte verbindingslijn 22">
            <a:extLst>
              <a:ext uri="{FF2B5EF4-FFF2-40B4-BE49-F238E27FC236}">
                <a16:creationId xmlns:a16="http://schemas.microsoft.com/office/drawing/2014/main" id="{88E6F059-77A9-7FCA-E3E5-AE3A98EDC696}"/>
              </a:ext>
            </a:extLst>
          </p:cNvPr>
          <p:cNvCxnSpPr/>
          <p:nvPr/>
        </p:nvCxnSpPr>
        <p:spPr>
          <a:xfrm flipV="1">
            <a:off x="7398092" y="3647051"/>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2" name="Rechte verbindingslijn 23">
            <a:extLst>
              <a:ext uri="{FF2B5EF4-FFF2-40B4-BE49-F238E27FC236}">
                <a16:creationId xmlns:a16="http://schemas.microsoft.com/office/drawing/2014/main" id="{251A18AE-FECA-2EED-B497-4CCA909A4B27}"/>
              </a:ext>
            </a:extLst>
          </p:cNvPr>
          <p:cNvCxnSpPr/>
          <p:nvPr/>
        </p:nvCxnSpPr>
        <p:spPr>
          <a:xfrm flipV="1">
            <a:off x="7789497" y="3393627"/>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3" name="Rechte verbindingslijn 24">
            <a:extLst>
              <a:ext uri="{FF2B5EF4-FFF2-40B4-BE49-F238E27FC236}">
                <a16:creationId xmlns:a16="http://schemas.microsoft.com/office/drawing/2014/main" id="{E9FD499D-AC34-3084-5977-5D5F8F1112AB}"/>
              </a:ext>
            </a:extLst>
          </p:cNvPr>
          <p:cNvCxnSpPr/>
          <p:nvPr/>
        </p:nvCxnSpPr>
        <p:spPr>
          <a:xfrm flipV="1">
            <a:off x="8176118" y="3160071"/>
            <a:ext cx="330020" cy="2199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4" name="Rechte verbindingslijn 25">
            <a:extLst>
              <a:ext uri="{FF2B5EF4-FFF2-40B4-BE49-F238E27FC236}">
                <a16:creationId xmlns:a16="http://schemas.microsoft.com/office/drawing/2014/main" id="{86EA7280-4AE9-AAF9-318F-C4EAF773DE71}"/>
              </a:ext>
            </a:extLst>
          </p:cNvPr>
          <p:cNvCxnSpPr/>
          <p:nvPr/>
        </p:nvCxnSpPr>
        <p:spPr>
          <a:xfrm flipV="1">
            <a:off x="8518447" y="2918339"/>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5" name="Rechte verbindingslijn 26">
            <a:extLst>
              <a:ext uri="{FF2B5EF4-FFF2-40B4-BE49-F238E27FC236}">
                <a16:creationId xmlns:a16="http://schemas.microsoft.com/office/drawing/2014/main" id="{0D58E4EF-E0D9-7409-2D8D-7A948D237760}"/>
              </a:ext>
            </a:extLst>
          </p:cNvPr>
          <p:cNvCxnSpPr/>
          <p:nvPr/>
        </p:nvCxnSpPr>
        <p:spPr>
          <a:xfrm flipV="1">
            <a:off x="8896198" y="2687507"/>
            <a:ext cx="346621"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pic>
        <p:nvPicPr>
          <p:cNvPr id="16" name="Afbeelding 27" descr="http://vignette3.wikia.nocookie.net/gtawiki/images/c/c9/Computer_Icon.png/revision/latest?cb=20100421004434">
            <a:extLst>
              <a:ext uri="{FF2B5EF4-FFF2-40B4-BE49-F238E27FC236}">
                <a16:creationId xmlns:a16="http://schemas.microsoft.com/office/drawing/2014/main" id="{05F387EC-FB56-D3B9-738F-A00E84F7E316}"/>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253388" y="5242707"/>
            <a:ext cx="1033705" cy="1041960"/>
          </a:xfrm>
          <a:prstGeom prst="rect">
            <a:avLst/>
          </a:prstGeom>
          <a:noFill/>
          <a:ln>
            <a:noFill/>
          </a:ln>
        </p:spPr>
      </p:pic>
      <p:pic>
        <p:nvPicPr>
          <p:cNvPr id="17" name="Afbeelding 28" descr="http://vignette3.wikia.nocookie.net/gtawiki/images/c/c9/Computer_Icon.png/revision/latest?cb=20100421004434">
            <a:extLst>
              <a:ext uri="{FF2B5EF4-FFF2-40B4-BE49-F238E27FC236}">
                <a16:creationId xmlns:a16="http://schemas.microsoft.com/office/drawing/2014/main" id="{C10F2AA6-CD44-FC86-8A18-C582B71F2434}"/>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445641" y="1792867"/>
            <a:ext cx="1033705" cy="1041960"/>
          </a:xfrm>
          <a:prstGeom prst="rect">
            <a:avLst/>
          </a:prstGeom>
          <a:noFill/>
          <a:ln>
            <a:noFill/>
          </a:ln>
        </p:spPr>
      </p:pic>
      <p:sp>
        <p:nvSpPr>
          <p:cNvPr id="18" name="Tekstvak 29">
            <a:extLst>
              <a:ext uri="{FF2B5EF4-FFF2-40B4-BE49-F238E27FC236}">
                <a16:creationId xmlns:a16="http://schemas.microsoft.com/office/drawing/2014/main" id="{CD9F5656-F8E5-0527-72C1-6447768A1392}"/>
              </a:ext>
            </a:extLst>
          </p:cNvPr>
          <p:cNvSpPr txBox="1"/>
          <p:nvPr/>
        </p:nvSpPr>
        <p:spPr>
          <a:xfrm>
            <a:off x="5232032" y="5274723"/>
            <a:ext cx="1441474" cy="646331"/>
          </a:xfrm>
          <a:prstGeom prst="rect">
            <a:avLst/>
          </a:prstGeom>
          <a:noFill/>
        </p:spPr>
        <p:txBody>
          <a:bodyPr wrap="square" rtlCol="0">
            <a:spAutoFit/>
          </a:bodyPr>
          <a:lstStyle/>
          <a:p>
            <a:pPr algn="ctr"/>
            <a:r>
              <a:rPr lang="nl-BE" sz="3600" dirty="0">
                <a:latin typeface="Barlow Condensed" panose="00000506000000000000" pitchFamily="2" charset="0"/>
              </a:rPr>
              <a:t>frame</a:t>
            </a:r>
          </a:p>
        </p:txBody>
      </p:sp>
      <p:sp>
        <p:nvSpPr>
          <p:cNvPr id="19" name="Tekstvak 29">
            <a:extLst>
              <a:ext uri="{FF2B5EF4-FFF2-40B4-BE49-F238E27FC236}">
                <a16:creationId xmlns:a16="http://schemas.microsoft.com/office/drawing/2014/main" id="{1EA23109-9716-3D52-F82B-35F521FBDD08}"/>
              </a:ext>
            </a:extLst>
          </p:cNvPr>
          <p:cNvSpPr txBox="1"/>
          <p:nvPr/>
        </p:nvSpPr>
        <p:spPr>
          <a:xfrm>
            <a:off x="5244592" y="3290356"/>
            <a:ext cx="1441474" cy="646331"/>
          </a:xfrm>
          <a:prstGeom prst="rect">
            <a:avLst/>
          </a:prstGeom>
          <a:noFill/>
        </p:spPr>
        <p:txBody>
          <a:bodyPr wrap="square" rtlCol="0">
            <a:spAutoFit/>
          </a:bodyPr>
          <a:lstStyle/>
          <a:p>
            <a:pPr algn="ctr"/>
            <a:r>
              <a:rPr lang="nl-BE" sz="3600" dirty="0">
                <a:latin typeface="Barlow Condensed" panose="00000506000000000000" pitchFamily="2" charset="0"/>
              </a:rPr>
              <a:t>Buffer</a:t>
            </a:r>
          </a:p>
        </p:txBody>
      </p:sp>
      <p:sp>
        <p:nvSpPr>
          <p:cNvPr id="20" name="TextBox 19">
            <a:extLst>
              <a:ext uri="{FF2B5EF4-FFF2-40B4-BE49-F238E27FC236}">
                <a16:creationId xmlns:a16="http://schemas.microsoft.com/office/drawing/2014/main" id="{E65A40D0-6BDF-12B3-3F82-5C46739D6BFA}"/>
              </a:ext>
            </a:extLst>
          </p:cNvPr>
          <p:cNvSpPr txBox="1"/>
          <p:nvPr/>
        </p:nvSpPr>
        <p:spPr>
          <a:xfrm>
            <a:off x="2195949" y="2087256"/>
            <a:ext cx="4833734" cy="523220"/>
          </a:xfrm>
          <a:prstGeom prst="rect">
            <a:avLst/>
          </a:prstGeom>
          <a:noFill/>
        </p:spPr>
        <p:txBody>
          <a:bodyPr wrap="square" rtlCol="0">
            <a:spAutoFit/>
          </a:bodyPr>
          <a:lstStyle/>
          <a:p>
            <a:r>
              <a:rPr lang="en-US" sz="2800" dirty="0"/>
              <a:t>Frame per Frame </a:t>
            </a:r>
            <a:r>
              <a:rPr lang="en-US" sz="2800" dirty="0" err="1"/>
              <a:t>doorgeven</a:t>
            </a:r>
            <a:endParaRPr lang="LID4096" sz="2800" dirty="0"/>
          </a:p>
        </p:txBody>
      </p:sp>
    </p:spTree>
    <p:extLst>
      <p:ext uri="{BB962C8B-B14F-4D97-AF65-F5344CB8AC3E}">
        <p14:creationId xmlns:p14="http://schemas.microsoft.com/office/powerpoint/2010/main" val="297072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1000"/>
                                        <p:tgtEl>
                                          <p:spTgt spid="5"/>
                                        </p:tgtEl>
                                      </p:cBhvr>
                                    </p:animEffect>
                                    <p:set>
                                      <p:cBhvr>
                                        <p:cTn id="47" dur="1" fill="hold">
                                          <p:stCondLst>
                                            <p:cond delay="999"/>
                                          </p:stCondLst>
                                        </p:cTn>
                                        <p:tgtEl>
                                          <p:spTgt spid="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1000"/>
                                        <p:tgtEl>
                                          <p:spTgt spid="18"/>
                                        </p:tgtEl>
                                      </p:cBhvr>
                                    </p:animEffect>
                                    <p:set>
                                      <p:cBhvr>
                                        <p:cTn id="50" dur="1" fill="hold">
                                          <p:stCondLst>
                                            <p:cond delay="999"/>
                                          </p:stCondLst>
                                        </p:cTn>
                                        <p:tgtEl>
                                          <p:spTgt spid="18"/>
                                        </p:tgtEl>
                                        <p:attrNameLst>
                                          <p:attrName>style.visibility</p:attrName>
                                        </p:attrNameLst>
                                      </p:cBhvr>
                                      <p:to>
                                        <p:strVal val="hidden"/>
                                      </p:to>
                                    </p:set>
                                  </p:childTnLst>
                                </p:cTn>
                              </p:par>
                            </p:childTnLst>
                          </p:cTn>
                        </p:par>
                        <p:par>
                          <p:cTn id="51" fill="hold">
                            <p:stCondLst>
                              <p:cond delay="1000"/>
                            </p:stCondLst>
                            <p:childTnLst>
                              <p:par>
                                <p:cTn id="52" presetID="10" presetClass="exit" presetSubtype="0" fill="hold" nodeType="afterEffect">
                                  <p:stCondLst>
                                    <p:cond delay="0"/>
                                  </p:stCondLst>
                                  <p:childTnLst>
                                    <p:animEffect transition="out" filter="fade">
                                      <p:cBhvr>
                                        <p:cTn id="53" dur="500"/>
                                        <p:tgtEl>
                                          <p:spTgt spid="6"/>
                                        </p:tgtEl>
                                      </p:cBhvr>
                                    </p:animEffect>
                                    <p:set>
                                      <p:cBhvr>
                                        <p:cTn id="54" dur="1" fill="hold">
                                          <p:stCondLst>
                                            <p:cond delay="499"/>
                                          </p:stCondLst>
                                        </p:cTn>
                                        <p:tgtEl>
                                          <p:spTgt spid="6"/>
                                        </p:tgtEl>
                                        <p:attrNameLst>
                                          <p:attrName>style.visibility</p:attrName>
                                        </p:attrNameLst>
                                      </p:cBhvr>
                                      <p:to>
                                        <p:strVal val="hidden"/>
                                      </p:to>
                                    </p:set>
                                  </p:childTnLst>
                                </p:cTn>
                              </p:par>
                            </p:childTnLst>
                          </p:cTn>
                        </p:par>
                        <p:par>
                          <p:cTn id="55" fill="hold">
                            <p:stCondLst>
                              <p:cond delay="1500"/>
                            </p:stCondLst>
                            <p:childTnLst>
                              <p:par>
                                <p:cTn id="56" presetID="10" presetClass="exit" presetSubtype="0" fill="hold" nodeType="afterEffect">
                                  <p:stCondLst>
                                    <p:cond delay="0"/>
                                  </p:stCondLst>
                                  <p:childTnLst>
                                    <p:animEffect transition="out" filter="fade">
                                      <p:cBhvr>
                                        <p:cTn id="57" dur="500"/>
                                        <p:tgtEl>
                                          <p:spTgt spid="7"/>
                                        </p:tgtEl>
                                      </p:cBhvr>
                                    </p:animEffect>
                                    <p:set>
                                      <p:cBhvr>
                                        <p:cTn id="58" dur="1" fill="hold">
                                          <p:stCondLst>
                                            <p:cond delay="499"/>
                                          </p:stCondLst>
                                        </p:cTn>
                                        <p:tgtEl>
                                          <p:spTgt spid="7"/>
                                        </p:tgtEl>
                                        <p:attrNameLst>
                                          <p:attrName>style.visibility</p:attrName>
                                        </p:attrNameLst>
                                      </p:cBhvr>
                                      <p:to>
                                        <p:strVal val="hidden"/>
                                      </p:to>
                                    </p:set>
                                  </p:childTnLst>
                                </p:cTn>
                              </p:par>
                            </p:childTnLst>
                          </p:cTn>
                        </p:par>
                        <p:par>
                          <p:cTn id="59" fill="hold">
                            <p:stCondLst>
                              <p:cond delay="2000"/>
                            </p:stCondLst>
                            <p:childTnLst>
                              <p:par>
                                <p:cTn id="60" presetID="10" presetClass="exit" presetSubtype="0" fill="hold" nodeType="after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childTnLst>
                          </p:cTn>
                        </p:par>
                        <p:par>
                          <p:cTn id="63" fill="hold">
                            <p:stCondLst>
                              <p:cond delay="2500"/>
                            </p:stCondLst>
                            <p:childTnLst>
                              <p:par>
                                <p:cTn id="64" presetID="10" presetClass="exit" presetSubtype="0" fill="hold" nodeType="after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3000"/>
                            </p:stCondLst>
                            <p:childTnLst>
                              <p:par>
                                <p:cTn id="68" presetID="10" presetClass="exit" presetSubtype="0" fill="hold" nodeType="afterEffect">
                                  <p:stCondLst>
                                    <p:cond delay="0"/>
                                  </p:stCondLst>
                                  <p:childTnLst>
                                    <p:animEffect transition="out" filter="fade">
                                      <p:cBhvr>
                                        <p:cTn id="69" dur="500"/>
                                        <p:tgtEl>
                                          <p:spTgt spid="10"/>
                                        </p:tgtEl>
                                      </p:cBhvr>
                                    </p:animEffect>
                                    <p:set>
                                      <p:cBhvr>
                                        <p:cTn id="70" dur="1" fill="hold">
                                          <p:stCondLst>
                                            <p:cond delay="499"/>
                                          </p:stCondLst>
                                        </p:cTn>
                                        <p:tgtEl>
                                          <p:spTgt spid="10"/>
                                        </p:tgtEl>
                                        <p:attrNameLst>
                                          <p:attrName>style.visibility</p:attrName>
                                        </p:attrNameLst>
                                      </p:cBhvr>
                                      <p:to>
                                        <p:strVal val="hidden"/>
                                      </p:to>
                                    </p:set>
                                  </p:childTnLst>
                                </p:cTn>
                              </p:par>
                            </p:childTnLst>
                          </p:cTn>
                        </p:par>
                        <p:par>
                          <p:cTn id="71" fill="hold">
                            <p:stCondLst>
                              <p:cond delay="3500"/>
                            </p:stCondLst>
                            <p:childTnLst>
                              <p:par>
                                <p:cTn id="72" presetID="10" presetClass="entr" presetSubtype="0" fill="hold" nodeType="afterEffect">
                                  <p:stCondLst>
                                    <p:cond delay="50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par>
                          <p:cTn id="75" fill="hold">
                            <p:stCondLst>
                              <p:cond delay="4500"/>
                            </p:stCondLst>
                            <p:childTnLst>
                              <p:par>
                                <p:cTn id="76" presetID="10" presetClass="entr" presetSubtype="0" fill="hold" nodeType="after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500"/>
                                        <p:tgtEl>
                                          <p:spTgt spid="12"/>
                                        </p:tgtEl>
                                      </p:cBhvr>
                                    </p:animEffect>
                                  </p:childTnLst>
                                </p:cTn>
                              </p:par>
                            </p:childTnLst>
                          </p:cTn>
                        </p:par>
                        <p:par>
                          <p:cTn id="79" fill="hold">
                            <p:stCondLst>
                              <p:cond delay="5000"/>
                            </p:stCondLst>
                            <p:childTnLst>
                              <p:par>
                                <p:cTn id="80" presetID="10" presetClass="entr" presetSubtype="0"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par>
                          <p:cTn id="83" fill="hold">
                            <p:stCondLst>
                              <p:cond delay="55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par>
                          <p:cTn id="87" fill="hold">
                            <p:stCondLst>
                              <p:cond delay="6000"/>
                            </p:stCondLst>
                            <p:childTnLst>
                              <p:par>
                                <p:cTn id="88" presetID="10" presetClass="entr" presetSubtype="0" fill="hold" nodeType="after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childTnLst>
                          </p:cTn>
                        </p:par>
                        <p:par>
                          <p:cTn id="91" fill="hold">
                            <p:stCondLst>
                              <p:cond delay="6500"/>
                            </p:stCondLst>
                            <p:childTnLst>
                              <p:par>
                                <p:cTn id="92" presetID="10" presetClass="exit" presetSubtype="0" fill="hold" nodeType="afterEffect">
                                  <p:stCondLst>
                                    <p:cond delay="500"/>
                                  </p:stCondLst>
                                  <p:childTnLst>
                                    <p:animEffect transition="out" filter="fade">
                                      <p:cBhvr>
                                        <p:cTn id="93" dur="500"/>
                                        <p:tgtEl>
                                          <p:spTgt spid="11"/>
                                        </p:tgtEl>
                                      </p:cBhvr>
                                    </p:animEffect>
                                    <p:set>
                                      <p:cBhvr>
                                        <p:cTn id="94" dur="1" fill="hold">
                                          <p:stCondLst>
                                            <p:cond delay="499"/>
                                          </p:stCondLst>
                                        </p:cTn>
                                        <p:tgtEl>
                                          <p:spTgt spid="11"/>
                                        </p:tgtEl>
                                        <p:attrNameLst>
                                          <p:attrName>style.visibility</p:attrName>
                                        </p:attrNameLst>
                                      </p:cBhvr>
                                      <p:to>
                                        <p:strVal val="hidden"/>
                                      </p:to>
                                    </p:set>
                                  </p:childTnLst>
                                </p:cTn>
                              </p:par>
                            </p:childTnLst>
                          </p:cTn>
                        </p:par>
                        <p:par>
                          <p:cTn id="95" fill="hold">
                            <p:stCondLst>
                              <p:cond delay="7500"/>
                            </p:stCondLst>
                            <p:childTnLst>
                              <p:par>
                                <p:cTn id="96" presetID="10" presetClass="exit" presetSubtype="0" fill="hold" nodeType="afterEffect">
                                  <p:stCondLst>
                                    <p:cond delay="0"/>
                                  </p:stCondLst>
                                  <p:childTnLst>
                                    <p:animEffect transition="out" filter="fade">
                                      <p:cBhvr>
                                        <p:cTn id="97" dur="500"/>
                                        <p:tgtEl>
                                          <p:spTgt spid="12"/>
                                        </p:tgtEl>
                                      </p:cBhvr>
                                    </p:animEffect>
                                    <p:set>
                                      <p:cBhvr>
                                        <p:cTn id="98" dur="1" fill="hold">
                                          <p:stCondLst>
                                            <p:cond delay="499"/>
                                          </p:stCondLst>
                                        </p:cTn>
                                        <p:tgtEl>
                                          <p:spTgt spid="12"/>
                                        </p:tgtEl>
                                        <p:attrNameLst>
                                          <p:attrName>style.visibility</p:attrName>
                                        </p:attrNameLst>
                                      </p:cBhvr>
                                      <p:to>
                                        <p:strVal val="hidden"/>
                                      </p:to>
                                    </p:set>
                                  </p:childTnLst>
                                </p:cTn>
                              </p:par>
                            </p:childTnLst>
                          </p:cTn>
                        </p:par>
                        <p:par>
                          <p:cTn id="99" fill="hold">
                            <p:stCondLst>
                              <p:cond delay="8000"/>
                            </p:stCondLst>
                            <p:childTnLst>
                              <p:par>
                                <p:cTn id="100" presetID="10" presetClass="exit" presetSubtype="0" fill="hold" nodeType="after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par>
                          <p:cTn id="103" fill="hold">
                            <p:stCondLst>
                              <p:cond delay="8500"/>
                            </p:stCondLst>
                            <p:childTnLst>
                              <p:par>
                                <p:cTn id="104" presetID="10" presetClass="exit" presetSubtype="0" fill="hold" nodeType="afterEffect">
                                  <p:stCondLst>
                                    <p:cond delay="0"/>
                                  </p:stCondLst>
                                  <p:childTnLst>
                                    <p:animEffect transition="out" filter="fade">
                                      <p:cBhvr>
                                        <p:cTn id="105" dur="500"/>
                                        <p:tgtEl>
                                          <p:spTgt spid="14"/>
                                        </p:tgtEl>
                                      </p:cBhvr>
                                    </p:animEffect>
                                    <p:set>
                                      <p:cBhvr>
                                        <p:cTn id="106" dur="1" fill="hold">
                                          <p:stCondLst>
                                            <p:cond delay="499"/>
                                          </p:stCondLst>
                                        </p:cTn>
                                        <p:tgtEl>
                                          <p:spTgt spid="14"/>
                                        </p:tgtEl>
                                        <p:attrNameLst>
                                          <p:attrName>style.visibility</p:attrName>
                                        </p:attrNameLst>
                                      </p:cBhvr>
                                      <p:to>
                                        <p:strVal val="hidden"/>
                                      </p:to>
                                    </p:set>
                                  </p:childTnLst>
                                </p:cTn>
                              </p:par>
                            </p:childTnLst>
                          </p:cTn>
                        </p:par>
                        <p:par>
                          <p:cTn id="107" fill="hold">
                            <p:stCondLst>
                              <p:cond delay="9000"/>
                            </p:stCondLst>
                            <p:childTnLst>
                              <p:par>
                                <p:cTn id="108" presetID="10" presetClass="exit" presetSubtype="0" fill="hold" nodeType="afterEffect">
                                  <p:stCondLst>
                                    <p:cond delay="0"/>
                                  </p:stCondLst>
                                  <p:childTnLst>
                                    <p:animEffect transition="out" filter="fade">
                                      <p:cBhvr>
                                        <p:cTn id="109" dur="500"/>
                                        <p:tgtEl>
                                          <p:spTgt spid="15"/>
                                        </p:tgtEl>
                                      </p:cBhvr>
                                    </p:animEffect>
                                    <p:set>
                                      <p:cBhvr>
                                        <p:cTn id="110" dur="1" fill="hold">
                                          <p:stCondLst>
                                            <p:cond delay="499"/>
                                          </p:stCondLst>
                                        </p:cTn>
                                        <p:tgtEl>
                                          <p:spTgt spid="15"/>
                                        </p:tgtEl>
                                        <p:attrNameLst>
                                          <p:attrName>style.visibility</p:attrName>
                                        </p:attrNameLst>
                                      </p:cBhvr>
                                      <p:to>
                                        <p:strVal val="hidden"/>
                                      </p:to>
                                    </p:set>
                                  </p:childTnLst>
                                </p:cTn>
                              </p:par>
                            </p:childTnLst>
                          </p:cTn>
                        </p:par>
                        <p:par>
                          <p:cTn id="111" fill="hold">
                            <p:stCondLst>
                              <p:cond delay="9500"/>
                            </p:stCondLst>
                            <p:childTnLst>
                              <p:par>
                                <p:cTn id="112" presetID="10" presetClass="entr" presetSubtype="0" fill="hold" grpId="0" nodeType="afterEffect">
                                  <p:stCondLst>
                                    <p:cond delay="0"/>
                                  </p:stCondLst>
                                  <p:childTnLst>
                                    <p:set>
                                      <p:cBhvr>
                                        <p:cTn id="113" dur="1" fill="hold">
                                          <p:stCondLst>
                                            <p:cond delay="0"/>
                                          </p:stCondLst>
                                        </p:cTn>
                                        <p:tgtEl>
                                          <p:spTgt spid="19"/>
                                        </p:tgtEl>
                                        <p:attrNameLst>
                                          <p:attrName>style.visibility</p:attrName>
                                        </p:attrNameLst>
                                      </p:cBhvr>
                                      <p:to>
                                        <p:strVal val="visible"/>
                                      </p:to>
                                    </p:set>
                                    <p:animEffect transition="in" filter="fade">
                                      <p:cBhvr>
                                        <p:cTn id="114" dur="500"/>
                                        <p:tgtEl>
                                          <p:spTgt spid="19"/>
                                        </p:tgtEl>
                                      </p:cBhvr>
                                    </p:animEffect>
                                  </p:childTnLst>
                                </p:cTn>
                              </p:par>
                              <p:par>
                                <p:cTn id="115" presetID="10" presetClass="exit" presetSubtype="0" fill="hold" grpId="1" nodeType="withEffect">
                                  <p:stCondLst>
                                    <p:cond delay="0"/>
                                  </p:stCondLst>
                                  <p:childTnLst>
                                    <p:animEffect transition="out" filter="fade">
                                      <p:cBhvr>
                                        <p:cTn id="116" dur="1000"/>
                                        <p:tgtEl>
                                          <p:spTgt spid="19"/>
                                        </p:tgtEl>
                                      </p:cBhvr>
                                    </p:animEffect>
                                    <p:set>
                                      <p:cBhvr>
                                        <p:cTn id="117"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p:bldP spid="18" grpId="1"/>
      <p:bldP spid="19" grpId="0"/>
      <p:bldP spid="19"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8B5F2-2EEC-BECE-9055-70993C566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A8A3CF-2688-A598-BEE0-67A66733558E}"/>
              </a:ext>
            </a:extLst>
          </p:cNvPr>
          <p:cNvSpPr>
            <a:spLocks noGrp="1"/>
          </p:cNvSpPr>
          <p:nvPr>
            <p:ph type="title"/>
          </p:nvPr>
        </p:nvSpPr>
        <p:spPr/>
        <p:txBody>
          <a:bodyPr/>
          <a:lstStyle/>
          <a:p>
            <a:r>
              <a:rPr lang="en-US" dirty="0"/>
              <a:t>Cut Through / Hot Potato</a:t>
            </a:r>
            <a:endParaRPr lang="LID4096" dirty="0"/>
          </a:p>
        </p:txBody>
      </p:sp>
      <p:pic>
        <p:nvPicPr>
          <p:cNvPr id="4" name="Afbeelding 13">
            <a:extLst>
              <a:ext uri="{FF2B5EF4-FFF2-40B4-BE49-F238E27FC236}">
                <a16:creationId xmlns:a16="http://schemas.microsoft.com/office/drawing/2014/main" id="{913220EC-B0FA-51C9-569E-F31415C61C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0862" y="3877883"/>
            <a:ext cx="2187270" cy="455350"/>
          </a:xfrm>
          <a:prstGeom prst="rect">
            <a:avLst/>
          </a:prstGeom>
        </p:spPr>
      </p:pic>
      <p:cxnSp>
        <p:nvCxnSpPr>
          <p:cNvPr id="6" name="Rechte verbindingslijn 17">
            <a:extLst>
              <a:ext uri="{FF2B5EF4-FFF2-40B4-BE49-F238E27FC236}">
                <a16:creationId xmlns:a16="http://schemas.microsoft.com/office/drawing/2014/main" id="{9B4C793B-75BF-7AF0-B9E0-97D64A748F6D}"/>
              </a:ext>
            </a:extLst>
          </p:cNvPr>
          <p:cNvCxnSpPr/>
          <p:nvPr/>
        </p:nvCxnSpPr>
        <p:spPr>
          <a:xfrm flipV="1">
            <a:off x="4432796" y="5265299"/>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7" name="Rechte verbindingslijn 18">
            <a:extLst>
              <a:ext uri="{FF2B5EF4-FFF2-40B4-BE49-F238E27FC236}">
                <a16:creationId xmlns:a16="http://schemas.microsoft.com/office/drawing/2014/main" id="{3AFC050F-35EA-4DD7-B1F3-630F52FDEE43}"/>
              </a:ext>
            </a:extLst>
          </p:cNvPr>
          <p:cNvCxnSpPr/>
          <p:nvPr/>
        </p:nvCxnSpPr>
        <p:spPr>
          <a:xfrm flipV="1">
            <a:off x="4824201" y="5011875"/>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8" name="Rechte verbindingslijn 19">
            <a:extLst>
              <a:ext uri="{FF2B5EF4-FFF2-40B4-BE49-F238E27FC236}">
                <a16:creationId xmlns:a16="http://schemas.microsoft.com/office/drawing/2014/main" id="{29CDD252-E127-9EF3-F128-7EB7DFDD848B}"/>
              </a:ext>
            </a:extLst>
          </p:cNvPr>
          <p:cNvCxnSpPr/>
          <p:nvPr/>
        </p:nvCxnSpPr>
        <p:spPr>
          <a:xfrm flipV="1">
            <a:off x="5210822" y="4778319"/>
            <a:ext cx="330020" cy="2199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9" name="Rechte verbindingslijn 20">
            <a:extLst>
              <a:ext uri="{FF2B5EF4-FFF2-40B4-BE49-F238E27FC236}">
                <a16:creationId xmlns:a16="http://schemas.microsoft.com/office/drawing/2014/main" id="{4CD91F32-9A8E-ACB9-8AA0-D9AD2E8857E6}"/>
              </a:ext>
            </a:extLst>
          </p:cNvPr>
          <p:cNvCxnSpPr/>
          <p:nvPr/>
        </p:nvCxnSpPr>
        <p:spPr>
          <a:xfrm flipV="1">
            <a:off x="5553151" y="4536587"/>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0" name="Rechte verbindingslijn 21">
            <a:extLst>
              <a:ext uri="{FF2B5EF4-FFF2-40B4-BE49-F238E27FC236}">
                <a16:creationId xmlns:a16="http://schemas.microsoft.com/office/drawing/2014/main" id="{3F429644-FBD2-1B7C-2FCD-25BA742A3420}"/>
              </a:ext>
            </a:extLst>
          </p:cNvPr>
          <p:cNvCxnSpPr/>
          <p:nvPr/>
        </p:nvCxnSpPr>
        <p:spPr>
          <a:xfrm flipV="1">
            <a:off x="5930902" y="4305755"/>
            <a:ext cx="346621"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1" name="Rechte verbindingslijn 22">
            <a:extLst>
              <a:ext uri="{FF2B5EF4-FFF2-40B4-BE49-F238E27FC236}">
                <a16:creationId xmlns:a16="http://schemas.microsoft.com/office/drawing/2014/main" id="{73096CB9-184C-978E-2611-38FF191E3079}"/>
              </a:ext>
            </a:extLst>
          </p:cNvPr>
          <p:cNvCxnSpPr/>
          <p:nvPr/>
        </p:nvCxnSpPr>
        <p:spPr>
          <a:xfrm flipV="1">
            <a:off x="7398092" y="3647051"/>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2" name="Rechte verbindingslijn 23">
            <a:extLst>
              <a:ext uri="{FF2B5EF4-FFF2-40B4-BE49-F238E27FC236}">
                <a16:creationId xmlns:a16="http://schemas.microsoft.com/office/drawing/2014/main" id="{F80243AF-8D1C-9722-C8F6-57FC4A79DAB5}"/>
              </a:ext>
            </a:extLst>
          </p:cNvPr>
          <p:cNvCxnSpPr/>
          <p:nvPr/>
        </p:nvCxnSpPr>
        <p:spPr>
          <a:xfrm flipV="1">
            <a:off x="7789497" y="3393627"/>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3" name="Rechte verbindingslijn 24">
            <a:extLst>
              <a:ext uri="{FF2B5EF4-FFF2-40B4-BE49-F238E27FC236}">
                <a16:creationId xmlns:a16="http://schemas.microsoft.com/office/drawing/2014/main" id="{DA800550-8363-6E61-16FE-511C65748569}"/>
              </a:ext>
            </a:extLst>
          </p:cNvPr>
          <p:cNvCxnSpPr/>
          <p:nvPr/>
        </p:nvCxnSpPr>
        <p:spPr>
          <a:xfrm flipV="1">
            <a:off x="8176118" y="3160071"/>
            <a:ext cx="330020" cy="2199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4" name="Rechte verbindingslijn 25">
            <a:extLst>
              <a:ext uri="{FF2B5EF4-FFF2-40B4-BE49-F238E27FC236}">
                <a16:creationId xmlns:a16="http://schemas.microsoft.com/office/drawing/2014/main" id="{E0A4C9B4-B3BF-2FE4-2BEE-144FCB0F1998}"/>
              </a:ext>
            </a:extLst>
          </p:cNvPr>
          <p:cNvCxnSpPr/>
          <p:nvPr/>
        </p:nvCxnSpPr>
        <p:spPr>
          <a:xfrm flipV="1">
            <a:off x="8518447" y="2918339"/>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5" name="Rechte verbindingslijn 26">
            <a:extLst>
              <a:ext uri="{FF2B5EF4-FFF2-40B4-BE49-F238E27FC236}">
                <a16:creationId xmlns:a16="http://schemas.microsoft.com/office/drawing/2014/main" id="{995774D8-31C2-C31F-B5D4-A733E2B45D77}"/>
              </a:ext>
            </a:extLst>
          </p:cNvPr>
          <p:cNvCxnSpPr/>
          <p:nvPr/>
        </p:nvCxnSpPr>
        <p:spPr>
          <a:xfrm flipV="1">
            <a:off x="8896198" y="2687507"/>
            <a:ext cx="346621"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pic>
        <p:nvPicPr>
          <p:cNvPr id="16" name="Afbeelding 27" descr="http://vignette3.wikia.nocookie.net/gtawiki/images/c/c9/Computer_Icon.png/revision/latest?cb=20100421004434">
            <a:extLst>
              <a:ext uri="{FF2B5EF4-FFF2-40B4-BE49-F238E27FC236}">
                <a16:creationId xmlns:a16="http://schemas.microsoft.com/office/drawing/2014/main" id="{B9658D46-9903-8421-5AE6-512B442CA381}"/>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253388" y="5242707"/>
            <a:ext cx="1033705" cy="1041960"/>
          </a:xfrm>
          <a:prstGeom prst="rect">
            <a:avLst/>
          </a:prstGeom>
          <a:noFill/>
          <a:ln>
            <a:noFill/>
          </a:ln>
        </p:spPr>
      </p:pic>
      <p:pic>
        <p:nvPicPr>
          <p:cNvPr id="17" name="Afbeelding 28" descr="http://vignette3.wikia.nocookie.net/gtawiki/images/c/c9/Computer_Icon.png/revision/latest?cb=20100421004434">
            <a:extLst>
              <a:ext uri="{FF2B5EF4-FFF2-40B4-BE49-F238E27FC236}">
                <a16:creationId xmlns:a16="http://schemas.microsoft.com/office/drawing/2014/main" id="{37315950-3B27-DA39-2F66-947ED5BADA43}"/>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445641" y="1792867"/>
            <a:ext cx="1033705" cy="1041960"/>
          </a:xfrm>
          <a:prstGeom prst="rect">
            <a:avLst/>
          </a:prstGeom>
          <a:noFill/>
          <a:ln>
            <a:noFill/>
          </a:ln>
        </p:spPr>
      </p:pic>
      <p:sp>
        <p:nvSpPr>
          <p:cNvPr id="3" name="TextBox 2">
            <a:extLst>
              <a:ext uri="{FF2B5EF4-FFF2-40B4-BE49-F238E27FC236}">
                <a16:creationId xmlns:a16="http://schemas.microsoft.com/office/drawing/2014/main" id="{467BFE5C-6803-D9D8-06EA-BE41D4DBE08B}"/>
              </a:ext>
            </a:extLst>
          </p:cNvPr>
          <p:cNvSpPr txBox="1"/>
          <p:nvPr/>
        </p:nvSpPr>
        <p:spPr>
          <a:xfrm>
            <a:off x="2185308" y="2017897"/>
            <a:ext cx="4203570" cy="584775"/>
          </a:xfrm>
          <a:prstGeom prst="rect">
            <a:avLst/>
          </a:prstGeom>
          <a:noFill/>
        </p:spPr>
        <p:txBody>
          <a:bodyPr wrap="square" rtlCol="0">
            <a:spAutoFit/>
          </a:bodyPr>
          <a:lstStyle/>
          <a:p>
            <a:r>
              <a:rPr lang="en-US" sz="3200" dirty="0"/>
              <a:t>Bit per Bit </a:t>
            </a:r>
            <a:r>
              <a:rPr lang="en-US" sz="3200" dirty="0" err="1"/>
              <a:t>doorgeven</a:t>
            </a:r>
            <a:endParaRPr lang="LID4096" sz="3200" dirty="0"/>
          </a:p>
        </p:txBody>
      </p:sp>
    </p:spTree>
    <p:extLst>
      <p:ext uri="{BB962C8B-B14F-4D97-AF65-F5344CB8AC3E}">
        <p14:creationId xmlns:p14="http://schemas.microsoft.com/office/powerpoint/2010/main" val="80212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2500"/>
                            </p:stCondLst>
                            <p:childTnLst>
                              <p:par>
                                <p:cTn id="36" presetID="10" presetClass="exit" presetSubtype="0" fill="hold" nodeType="after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par>
                          <p:cTn id="39" fill="hold">
                            <p:stCondLst>
                              <p:cond delay="3000"/>
                            </p:stCondLst>
                            <p:childTnLst>
                              <p:par>
                                <p:cTn id="40" presetID="10" presetClass="exit" presetSubtype="0" fill="hold" nodeType="after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par>
                          <p:cTn id="43" fill="hold">
                            <p:stCondLst>
                              <p:cond delay="3500"/>
                            </p:stCondLst>
                            <p:childTnLst>
                              <p:par>
                                <p:cTn id="44" presetID="10" presetClass="exit" presetSubtype="0" fill="hold" nodeType="after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par>
                          <p:cTn id="47" fill="hold">
                            <p:stCondLst>
                              <p:cond delay="4000"/>
                            </p:stCondLst>
                            <p:childTnLst>
                              <p:par>
                                <p:cTn id="48" presetID="10" presetClass="exit" presetSubtype="0" fill="hold" nodeType="after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childTnLst>
                          </p:cTn>
                        </p:par>
                        <p:par>
                          <p:cTn id="51" fill="hold">
                            <p:stCondLst>
                              <p:cond delay="4500"/>
                            </p:stCondLst>
                            <p:childTnLst>
                              <p:par>
                                <p:cTn id="52" presetID="10" presetClass="exit" presetSubtype="0" fill="hold" nodeType="afterEffect">
                                  <p:stCondLst>
                                    <p:cond delay="0"/>
                                  </p:stCondLst>
                                  <p:childTnLst>
                                    <p:animEffect transition="out" filter="fad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childTnLst>
                          </p:cTn>
                        </p:par>
                        <p:par>
                          <p:cTn id="55" fill="hold">
                            <p:stCondLst>
                              <p:cond delay="5000"/>
                            </p:stCondLst>
                            <p:childTnLst>
                              <p:par>
                                <p:cTn id="56" presetID="10" presetClass="entr" presetSubtype="0" fill="hold" nodeType="afterEffect">
                                  <p:stCondLst>
                                    <p:cond delay="50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par>
                          <p:cTn id="59" fill="hold">
                            <p:stCondLst>
                              <p:cond delay="6000"/>
                            </p:stCondLst>
                            <p:childTnLst>
                              <p:par>
                                <p:cTn id="60" presetID="10" presetClass="entr" presetSubtype="0"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6500"/>
                            </p:stCondLst>
                            <p:childTnLst>
                              <p:par>
                                <p:cTn id="64" presetID="10" presetClass="entr" presetSubtype="0"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par>
                          <p:cTn id="67" fill="hold">
                            <p:stCondLst>
                              <p:cond delay="7000"/>
                            </p:stCondLst>
                            <p:childTnLst>
                              <p:par>
                                <p:cTn id="68" presetID="10" presetClass="entr" presetSubtype="0" fill="hold"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par>
                          <p:cTn id="71" fill="hold">
                            <p:stCondLst>
                              <p:cond delay="7500"/>
                            </p:stCondLst>
                            <p:childTnLst>
                              <p:par>
                                <p:cTn id="72" presetID="10" presetClass="entr" presetSubtype="0" fill="hold"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par>
                          <p:cTn id="75" fill="hold">
                            <p:stCondLst>
                              <p:cond delay="8000"/>
                            </p:stCondLst>
                            <p:childTnLst>
                              <p:par>
                                <p:cTn id="76" presetID="10" presetClass="exit" presetSubtype="0" fill="hold" nodeType="afterEffect">
                                  <p:stCondLst>
                                    <p:cond delay="500"/>
                                  </p:stCondLst>
                                  <p:childTnLst>
                                    <p:animEffect transition="out" filter="fade">
                                      <p:cBhvr>
                                        <p:cTn id="77" dur="500"/>
                                        <p:tgtEl>
                                          <p:spTgt spid="11"/>
                                        </p:tgtEl>
                                      </p:cBhvr>
                                    </p:animEffect>
                                    <p:set>
                                      <p:cBhvr>
                                        <p:cTn id="78" dur="1" fill="hold">
                                          <p:stCondLst>
                                            <p:cond delay="499"/>
                                          </p:stCondLst>
                                        </p:cTn>
                                        <p:tgtEl>
                                          <p:spTgt spid="11"/>
                                        </p:tgtEl>
                                        <p:attrNameLst>
                                          <p:attrName>style.visibility</p:attrName>
                                        </p:attrNameLst>
                                      </p:cBhvr>
                                      <p:to>
                                        <p:strVal val="hidden"/>
                                      </p:to>
                                    </p:set>
                                  </p:childTnLst>
                                </p:cTn>
                              </p:par>
                            </p:childTnLst>
                          </p:cTn>
                        </p:par>
                        <p:par>
                          <p:cTn id="79" fill="hold">
                            <p:stCondLst>
                              <p:cond delay="9000"/>
                            </p:stCondLst>
                            <p:childTnLst>
                              <p:par>
                                <p:cTn id="80" presetID="10" presetClass="exit" presetSubtype="0" fill="hold" nodeType="afterEffect">
                                  <p:stCondLst>
                                    <p:cond delay="0"/>
                                  </p:stCondLst>
                                  <p:childTnLst>
                                    <p:animEffect transition="out" filter="fade">
                                      <p:cBhvr>
                                        <p:cTn id="81" dur="500"/>
                                        <p:tgtEl>
                                          <p:spTgt spid="12"/>
                                        </p:tgtEl>
                                      </p:cBhvr>
                                    </p:animEffect>
                                    <p:set>
                                      <p:cBhvr>
                                        <p:cTn id="82" dur="1" fill="hold">
                                          <p:stCondLst>
                                            <p:cond delay="499"/>
                                          </p:stCondLst>
                                        </p:cTn>
                                        <p:tgtEl>
                                          <p:spTgt spid="12"/>
                                        </p:tgtEl>
                                        <p:attrNameLst>
                                          <p:attrName>style.visibility</p:attrName>
                                        </p:attrNameLst>
                                      </p:cBhvr>
                                      <p:to>
                                        <p:strVal val="hidden"/>
                                      </p:to>
                                    </p:set>
                                  </p:childTnLst>
                                </p:cTn>
                              </p:par>
                            </p:childTnLst>
                          </p:cTn>
                        </p:par>
                        <p:par>
                          <p:cTn id="83" fill="hold">
                            <p:stCondLst>
                              <p:cond delay="9500"/>
                            </p:stCondLst>
                            <p:childTnLst>
                              <p:par>
                                <p:cTn id="84" presetID="10" presetClass="exit" presetSubtype="0" fill="hold" nodeType="afterEffect">
                                  <p:stCondLst>
                                    <p:cond delay="0"/>
                                  </p:stCondLst>
                                  <p:childTnLst>
                                    <p:animEffect transition="out" filter="fade">
                                      <p:cBhvr>
                                        <p:cTn id="85" dur="500"/>
                                        <p:tgtEl>
                                          <p:spTgt spid="13"/>
                                        </p:tgtEl>
                                      </p:cBhvr>
                                    </p:animEffect>
                                    <p:set>
                                      <p:cBhvr>
                                        <p:cTn id="86" dur="1" fill="hold">
                                          <p:stCondLst>
                                            <p:cond delay="499"/>
                                          </p:stCondLst>
                                        </p:cTn>
                                        <p:tgtEl>
                                          <p:spTgt spid="13"/>
                                        </p:tgtEl>
                                        <p:attrNameLst>
                                          <p:attrName>style.visibility</p:attrName>
                                        </p:attrNameLst>
                                      </p:cBhvr>
                                      <p:to>
                                        <p:strVal val="hidden"/>
                                      </p:to>
                                    </p:set>
                                  </p:childTnLst>
                                </p:cTn>
                              </p:par>
                            </p:childTnLst>
                          </p:cTn>
                        </p:par>
                        <p:par>
                          <p:cTn id="87" fill="hold">
                            <p:stCondLst>
                              <p:cond delay="10000"/>
                            </p:stCondLst>
                            <p:childTnLst>
                              <p:par>
                                <p:cTn id="88" presetID="10" presetClass="exit" presetSubtype="0" fill="hold" nodeType="afterEffect">
                                  <p:stCondLst>
                                    <p:cond delay="0"/>
                                  </p:stCondLst>
                                  <p:childTnLst>
                                    <p:animEffect transition="out" filter="fade">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childTnLst>
                          </p:cTn>
                        </p:par>
                        <p:par>
                          <p:cTn id="91" fill="hold">
                            <p:stCondLst>
                              <p:cond delay="10500"/>
                            </p:stCondLst>
                            <p:childTnLst>
                              <p:par>
                                <p:cTn id="92" presetID="10" presetClass="exit" presetSubtype="0" fill="hold" nodeType="afterEffect">
                                  <p:stCondLst>
                                    <p:cond delay="0"/>
                                  </p:stCondLst>
                                  <p:childTnLst>
                                    <p:animEffect transition="out" filter="fade">
                                      <p:cBhvr>
                                        <p:cTn id="93" dur="500"/>
                                        <p:tgtEl>
                                          <p:spTgt spid="15"/>
                                        </p:tgtEl>
                                      </p:cBhvr>
                                    </p:animEffect>
                                    <p:set>
                                      <p:cBhvr>
                                        <p:cTn id="9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A2596-AF5B-0E43-B6C2-6FFDA02B5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0DD1A-60D4-ABF1-E04B-84EFD32285E6}"/>
              </a:ext>
            </a:extLst>
          </p:cNvPr>
          <p:cNvSpPr>
            <a:spLocks noGrp="1"/>
          </p:cNvSpPr>
          <p:nvPr>
            <p:ph type="title"/>
          </p:nvPr>
        </p:nvSpPr>
        <p:spPr/>
        <p:txBody>
          <a:bodyPr/>
          <a:lstStyle/>
          <a:p>
            <a:r>
              <a:rPr lang="en-US" dirty="0"/>
              <a:t>Fragment Free</a:t>
            </a:r>
            <a:endParaRPr lang="LID4096" dirty="0"/>
          </a:p>
        </p:txBody>
      </p:sp>
      <p:pic>
        <p:nvPicPr>
          <p:cNvPr id="4" name="Afbeelding 13">
            <a:extLst>
              <a:ext uri="{FF2B5EF4-FFF2-40B4-BE49-F238E27FC236}">
                <a16:creationId xmlns:a16="http://schemas.microsoft.com/office/drawing/2014/main" id="{4C4C3C80-D0A6-BF4C-5EE0-A1DDE2F663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0862" y="3877883"/>
            <a:ext cx="2187270" cy="455350"/>
          </a:xfrm>
          <a:prstGeom prst="rect">
            <a:avLst/>
          </a:prstGeom>
        </p:spPr>
      </p:pic>
      <p:cxnSp>
        <p:nvCxnSpPr>
          <p:cNvPr id="6" name="Rechte verbindingslijn 17">
            <a:extLst>
              <a:ext uri="{FF2B5EF4-FFF2-40B4-BE49-F238E27FC236}">
                <a16:creationId xmlns:a16="http://schemas.microsoft.com/office/drawing/2014/main" id="{A51A6EFD-CEE0-7726-09CC-DE355B81CD8D}"/>
              </a:ext>
            </a:extLst>
          </p:cNvPr>
          <p:cNvCxnSpPr/>
          <p:nvPr/>
        </p:nvCxnSpPr>
        <p:spPr>
          <a:xfrm flipV="1">
            <a:off x="4432796" y="5265299"/>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7" name="Rechte verbindingslijn 18">
            <a:extLst>
              <a:ext uri="{FF2B5EF4-FFF2-40B4-BE49-F238E27FC236}">
                <a16:creationId xmlns:a16="http://schemas.microsoft.com/office/drawing/2014/main" id="{FCB2FFB0-F702-3549-6817-DDBBADCC2BB4}"/>
              </a:ext>
            </a:extLst>
          </p:cNvPr>
          <p:cNvCxnSpPr/>
          <p:nvPr/>
        </p:nvCxnSpPr>
        <p:spPr>
          <a:xfrm flipV="1">
            <a:off x="4824201" y="5011875"/>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8" name="Rechte verbindingslijn 19">
            <a:extLst>
              <a:ext uri="{FF2B5EF4-FFF2-40B4-BE49-F238E27FC236}">
                <a16:creationId xmlns:a16="http://schemas.microsoft.com/office/drawing/2014/main" id="{AA2C06A3-D5ED-5651-CD7A-E34B6B100AFA}"/>
              </a:ext>
            </a:extLst>
          </p:cNvPr>
          <p:cNvCxnSpPr/>
          <p:nvPr/>
        </p:nvCxnSpPr>
        <p:spPr>
          <a:xfrm flipV="1">
            <a:off x="5210822" y="4778319"/>
            <a:ext cx="330020" cy="2199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9" name="Rechte verbindingslijn 20">
            <a:extLst>
              <a:ext uri="{FF2B5EF4-FFF2-40B4-BE49-F238E27FC236}">
                <a16:creationId xmlns:a16="http://schemas.microsoft.com/office/drawing/2014/main" id="{7114C114-A803-F506-DBFD-7D501BE2F2C8}"/>
              </a:ext>
            </a:extLst>
          </p:cNvPr>
          <p:cNvCxnSpPr/>
          <p:nvPr/>
        </p:nvCxnSpPr>
        <p:spPr>
          <a:xfrm flipV="1">
            <a:off x="5553151" y="4536587"/>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0" name="Rechte verbindingslijn 21">
            <a:extLst>
              <a:ext uri="{FF2B5EF4-FFF2-40B4-BE49-F238E27FC236}">
                <a16:creationId xmlns:a16="http://schemas.microsoft.com/office/drawing/2014/main" id="{CA22944D-7B9C-2392-8A9C-F975D0F26D10}"/>
              </a:ext>
            </a:extLst>
          </p:cNvPr>
          <p:cNvCxnSpPr/>
          <p:nvPr/>
        </p:nvCxnSpPr>
        <p:spPr>
          <a:xfrm flipV="1">
            <a:off x="5930902" y="4305755"/>
            <a:ext cx="346621"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1" name="Rechte verbindingslijn 22">
            <a:extLst>
              <a:ext uri="{FF2B5EF4-FFF2-40B4-BE49-F238E27FC236}">
                <a16:creationId xmlns:a16="http://schemas.microsoft.com/office/drawing/2014/main" id="{08E1B5DF-C39F-F852-EB7C-67104D74F9BA}"/>
              </a:ext>
            </a:extLst>
          </p:cNvPr>
          <p:cNvCxnSpPr/>
          <p:nvPr/>
        </p:nvCxnSpPr>
        <p:spPr>
          <a:xfrm flipV="1">
            <a:off x="7398092" y="3647051"/>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2" name="Rechte verbindingslijn 23">
            <a:extLst>
              <a:ext uri="{FF2B5EF4-FFF2-40B4-BE49-F238E27FC236}">
                <a16:creationId xmlns:a16="http://schemas.microsoft.com/office/drawing/2014/main" id="{2E0D2993-53B4-154B-0ADE-2319F482396A}"/>
              </a:ext>
            </a:extLst>
          </p:cNvPr>
          <p:cNvCxnSpPr/>
          <p:nvPr/>
        </p:nvCxnSpPr>
        <p:spPr>
          <a:xfrm flipV="1">
            <a:off x="7789497" y="3393627"/>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3" name="Rechte verbindingslijn 24">
            <a:extLst>
              <a:ext uri="{FF2B5EF4-FFF2-40B4-BE49-F238E27FC236}">
                <a16:creationId xmlns:a16="http://schemas.microsoft.com/office/drawing/2014/main" id="{CA18674C-3C04-8D40-9F36-2C8A9B06A3BA}"/>
              </a:ext>
            </a:extLst>
          </p:cNvPr>
          <p:cNvCxnSpPr/>
          <p:nvPr/>
        </p:nvCxnSpPr>
        <p:spPr>
          <a:xfrm flipV="1">
            <a:off x="8176118" y="3160071"/>
            <a:ext cx="330020" cy="2199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4" name="Rechte verbindingslijn 25">
            <a:extLst>
              <a:ext uri="{FF2B5EF4-FFF2-40B4-BE49-F238E27FC236}">
                <a16:creationId xmlns:a16="http://schemas.microsoft.com/office/drawing/2014/main" id="{A8155BC7-B5D2-3A0F-8DC7-7D69C1B631A6}"/>
              </a:ext>
            </a:extLst>
          </p:cNvPr>
          <p:cNvCxnSpPr/>
          <p:nvPr/>
        </p:nvCxnSpPr>
        <p:spPr>
          <a:xfrm flipV="1">
            <a:off x="8518447" y="2918339"/>
            <a:ext cx="360040"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5" name="Rechte verbindingslijn 26">
            <a:extLst>
              <a:ext uri="{FF2B5EF4-FFF2-40B4-BE49-F238E27FC236}">
                <a16:creationId xmlns:a16="http://schemas.microsoft.com/office/drawing/2014/main" id="{98FC5016-7AC0-B213-68EE-3CDCA2C55CAB}"/>
              </a:ext>
            </a:extLst>
          </p:cNvPr>
          <p:cNvCxnSpPr/>
          <p:nvPr/>
        </p:nvCxnSpPr>
        <p:spPr>
          <a:xfrm flipV="1">
            <a:off x="8896198" y="2687507"/>
            <a:ext cx="346621" cy="230832"/>
          </a:xfrm>
          <a:prstGeom prst="line">
            <a:avLst/>
          </a:prstGeom>
          <a:ln w="76200">
            <a:solidFill>
              <a:schemeClr val="tx1"/>
            </a:solidFill>
          </a:ln>
        </p:spPr>
        <p:style>
          <a:lnRef idx="3">
            <a:schemeClr val="accent2"/>
          </a:lnRef>
          <a:fillRef idx="0">
            <a:schemeClr val="accent2"/>
          </a:fillRef>
          <a:effectRef idx="2">
            <a:schemeClr val="accent2"/>
          </a:effectRef>
          <a:fontRef idx="minor">
            <a:schemeClr val="tx1"/>
          </a:fontRef>
        </p:style>
      </p:cxnSp>
      <p:pic>
        <p:nvPicPr>
          <p:cNvPr id="16" name="Afbeelding 27" descr="http://vignette3.wikia.nocookie.net/gtawiki/images/c/c9/Computer_Icon.png/revision/latest?cb=20100421004434">
            <a:extLst>
              <a:ext uri="{FF2B5EF4-FFF2-40B4-BE49-F238E27FC236}">
                <a16:creationId xmlns:a16="http://schemas.microsoft.com/office/drawing/2014/main" id="{9F5B5E41-3DC5-ED53-6109-E063DDF48DD9}"/>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253388" y="5242707"/>
            <a:ext cx="1033705" cy="1041960"/>
          </a:xfrm>
          <a:prstGeom prst="rect">
            <a:avLst/>
          </a:prstGeom>
          <a:noFill/>
          <a:ln>
            <a:noFill/>
          </a:ln>
        </p:spPr>
      </p:pic>
      <p:pic>
        <p:nvPicPr>
          <p:cNvPr id="17" name="Afbeelding 28" descr="http://vignette3.wikia.nocookie.net/gtawiki/images/c/c9/Computer_Icon.png/revision/latest?cb=20100421004434">
            <a:extLst>
              <a:ext uri="{FF2B5EF4-FFF2-40B4-BE49-F238E27FC236}">
                <a16:creationId xmlns:a16="http://schemas.microsoft.com/office/drawing/2014/main" id="{359BD175-38EF-017F-C1B0-E1C9C74AA7BF}"/>
              </a:ext>
            </a:extLst>
          </p:cNvPr>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445641" y="1792867"/>
            <a:ext cx="1033705" cy="1041960"/>
          </a:xfrm>
          <a:prstGeom prst="rect">
            <a:avLst/>
          </a:prstGeom>
          <a:noFill/>
          <a:ln>
            <a:noFill/>
          </a:ln>
        </p:spPr>
      </p:pic>
      <p:sp>
        <p:nvSpPr>
          <p:cNvPr id="3" name="TextBox 2">
            <a:extLst>
              <a:ext uri="{FF2B5EF4-FFF2-40B4-BE49-F238E27FC236}">
                <a16:creationId xmlns:a16="http://schemas.microsoft.com/office/drawing/2014/main" id="{E2A0F2E3-A62E-5BDE-FEB6-F65945E4495D}"/>
              </a:ext>
            </a:extLst>
          </p:cNvPr>
          <p:cNvSpPr txBox="1"/>
          <p:nvPr/>
        </p:nvSpPr>
        <p:spPr>
          <a:xfrm>
            <a:off x="2185308" y="2017897"/>
            <a:ext cx="4889260" cy="584775"/>
          </a:xfrm>
          <a:prstGeom prst="rect">
            <a:avLst/>
          </a:prstGeom>
          <a:noFill/>
        </p:spPr>
        <p:txBody>
          <a:bodyPr wrap="square" rtlCol="0">
            <a:spAutoFit/>
          </a:bodyPr>
          <a:lstStyle/>
          <a:p>
            <a:r>
              <a:rPr lang="en-US" sz="3200" dirty="0"/>
              <a:t>64bit per 64bit </a:t>
            </a:r>
            <a:r>
              <a:rPr lang="en-US" sz="3200" dirty="0" err="1"/>
              <a:t>doorgeven</a:t>
            </a:r>
            <a:endParaRPr lang="LID4096" sz="3200" dirty="0"/>
          </a:p>
        </p:txBody>
      </p:sp>
    </p:spTree>
    <p:extLst>
      <p:ext uri="{BB962C8B-B14F-4D97-AF65-F5344CB8AC3E}">
        <p14:creationId xmlns:p14="http://schemas.microsoft.com/office/powerpoint/2010/main" val="116162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2500"/>
                            </p:stCondLst>
                            <p:childTnLst>
                              <p:par>
                                <p:cTn id="36" presetID="10" presetClass="exit" presetSubtype="0" fill="hold" nodeType="after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par>
                          <p:cTn id="39" fill="hold">
                            <p:stCondLst>
                              <p:cond delay="3000"/>
                            </p:stCondLst>
                            <p:childTnLst>
                              <p:par>
                                <p:cTn id="40" presetID="10" presetClass="exit" presetSubtype="0" fill="hold" nodeType="after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par>
                          <p:cTn id="43" fill="hold">
                            <p:stCondLst>
                              <p:cond delay="3500"/>
                            </p:stCondLst>
                            <p:childTnLst>
                              <p:par>
                                <p:cTn id="44" presetID="10" presetClass="exit" presetSubtype="0" fill="hold" nodeType="after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par>
                          <p:cTn id="47" fill="hold">
                            <p:stCondLst>
                              <p:cond delay="4000"/>
                            </p:stCondLst>
                            <p:childTnLst>
                              <p:par>
                                <p:cTn id="48" presetID="10" presetClass="exit" presetSubtype="0" fill="hold" nodeType="after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childTnLst>
                          </p:cTn>
                        </p:par>
                        <p:par>
                          <p:cTn id="51" fill="hold">
                            <p:stCondLst>
                              <p:cond delay="4500"/>
                            </p:stCondLst>
                            <p:childTnLst>
                              <p:par>
                                <p:cTn id="52" presetID="10" presetClass="exit" presetSubtype="0" fill="hold" nodeType="afterEffect">
                                  <p:stCondLst>
                                    <p:cond delay="0"/>
                                  </p:stCondLst>
                                  <p:childTnLst>
                                    <p:animEffect transition="out" filter="fad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childTnLst>
                          </p:cTn>
                        </p:par>
                        <p:par>
                          <p:cTn id="55" fill="hold">
                            <p:stCondLst>
                              <p:cond delay="5000"/>
                            </p:stCondLst>
                            <p:childTnLst>
                              <p:par>
                                <p:cTn id="56" presetID="10" presetClass="entr" presetSubtype="0" fill="hold" nodeType="afterEffect">
                                  <p:stCondLst>
                                    <p:cond delay="50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par>
                          <p:cTn id="59" fill="hold">
                            <p:stCondLst>
                              <p:cond delay="6000"/>
                            </p:stCondLst>
                            <p:childTnLst>
                              <p:par>
                                <p:cTn id="60" presetID="10" presetClass="entr" presetSubtype="0"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6500"/>
                            </p:stCondLst>
                            <p:childTnLst>
                              <p:par>
                                <p:cTn id="64" presetID="10" presetClass="entr" presetSubtype="0"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par>
                          <p:cTn id="67" fill="hold">
                            <p:stCondLst>
                              <p:cond delay="7000"/>
                            </p:stCondLst>
                            <p:childTnLst>
                              <p:par>
                                <p:cTn id="68" presetID="10" presetClass="entr" presetSubtype="0" fill="hold"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par>
                          <p:cTn id="71" fill="hold">
                            <p:stCondLst>
                              <p:cond delay="7500"/>
                            </p:stCondLst>
                            <p:childTnLst>
                              <p:par>
                                <p:cTn id="72" presetID="10" presetClass="entr" presetSubtype="0" fill="hold"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childTnLst>
                          </p:cTn>
                        </p:par>
                        <p:par>
                          <p:cTn id="75" fill="hold">
                            <p:stCondLst>
                              <p:cond delay="8000"/>
                            </p:stCondLst>
                            <p:childTnLst>
                              <p:par>
                                <p:cTn id="76" presetID="10" presetClass="exit" presetSubtype="0" fill="hold" nodeType="afterEffect">
                                  <p:stCondLst>
                                    <p:cond delay="500"/>
                                  </p:stCondLst>
                                  <p:childTnLst>
                                    <p:animEffect transition="out" filter="fade">
                                      <p:cBhvr>
                                        <p:cTn id="77" dur="500"/>
                                        <p:tgtEl>
                                          <p:spTgt spid="11"/>
                                        </p:tgtEl>
                                      </p:cBhvr>
                                    </p:animEffect>
                                    <p:set>
                                      <p:cBhvr>
                                        <p:cTn id="78" dur="1" fill="hold">
                                          <p:stCondLst>
                                            <p:cond delay="499"/>
                                          </p:stCondLst>
                                        </p:cTn>
                                        <p:tgtEl>
                                          <p:spTgt spid="11"/>
                                        </p:tgtEl>
                                        <p:attrNameLst>
                                          <p:attrName>style.visibility</p:attrName>
                                        </p:attrNameLst>
                                      </p:cBhvr>
                                      <p:to>
                                        <p:strVal val="hidden"/>
                                      </p:to>
                                    </p:set>
                                  </p:childTnLst>
                                </p:cTn>
                              </p:par>
                            </p:childTnLst>
                          </p:cTn>
                        </p:par>
                        <p:par>
                          <p:cTn id="79" fill="hold">
                            <p:stCondLst>
                              <p:cond delay="9000"/>
                            </p:stCondLst>
                            <p:childTnLst>
                              <p:par>
                                <p:cTn id="80" presetID="10" presetClass="exit" presetSubtype="0" fill="hold" nodeType="afterEffect">
                                  <p:stCondLst>
                                    <p:cond delay="0"/>
                                  </p:stCondLst>
                                  <p:childTnLst>
                                    <p:animEffect transition="out" filter="fade">
                                      <p:cBhvr>
                                        <p:cTn id="81" dur="500"/>
                                        <p:tgtEl>
                                          <p:spTgt spid="12"/>
                                        </p:tgtEl>
                                      </p:cBhvr>
                                    </p:animEffect>
                                    <p:set>
                                      <p:cBhvr>
                                        <p:cTn id="82" dur="1" fill="hold">
                                          <p:stCondLst>
                                            <p:cond delay="499"/>
                                          </p:stCondLst>
                                        </p:cTn>
                                        <p:tgtEl>
                                          <p:spTgt spid="12"/>
                                        </p:tgtEl>
                                        <p:attrNameLst>
                                          <p:attrName>style.visibility</p:attrName>
                                        </p:attrNameLst>
                                      </p:cBhvr>
                                      <p:to>
                                        <p:strVal val="hidden"/>
                                      </p:to>
                                    </p:set>
                                  </p:childTnLst>
                                </p:cTn>
                              </p:par>
                            </p:childTnLst>
                          </p:cTn>
                        </p:par>
                        <p:par>
                          <p:cTn id="83" fill="hold">
                            <p:stCondLst>
                              <p:cond delay="9500"/>
                            </p:stCondLst>
                            <p:childTnLst>
                              <p:par>
                                <p:cTn id="84" presetID="10" presetClass="exit" presetSubtype="0" fill="hold" nodeType="afterEffect">
                                  <p:stCondLst>
                                    <p:cond delay="0"/>
                                  </p:stCondLst>
                                  <p:childTnLst>
                                    <p:animEffect transition="out" filter="fade">
                                      <p:cBhvr>
                                        <p:cTn id="85" dur="500"/>
                                        <p:tgtEl>
                                          <p:spTgt spid="13"/>
                                        </p:tgtEl>
                                      </p:cBhvr>
                                    </p:animEffect>
                                    <p:set>
                                      <p:cBhvr>
                                        <p:cTn id="86" dur="1" fill="hold">
                                          <p:stCondLst>
                                            <p:cond delay="499"/>
                                          </p:stCondLst>
                                        </p:cTn>
                                        <p:tgtEl>
                                          <p:spTgt spid="13"/>
                                        </p:tgtEl>
                                        <p:attrNameLst>
                                          <p:attrName>style.visibility</p:attrName>
                                        </p:attrNameLst>
                                      </p:cBhvr>
                                      <p:to>
                                        <p:strVal val="hidden"/>
                                      </p:to>
                                    </p:set>
                                  </p:childTnLst>
                                </p:cTn>
                              </p:par>
                            </p:childTnLst>
                          </p:cTn>
                        </p:par>
                        <p:par>
                          <p:cTn id="87" fill="hold">
                            <p:stCondLst>
                              <p:cond delay="10000"/>
                            </p:stCondLst>
                            <p:childTnLst>
                              <p:par>
                                <p:cTn id="88" presetID="10" presetClass="exit" presetSubtype="0" fill="hold" nodeType="afterEffect">
                                  <p:stCondLst>
                                    <p:cond delay="0"/>
                                  </p:stCondLst>
                                  <p:childTnLst>
                                    <p:animEffect transition="out" filter="fade">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childTnLst>
                          </p:cTn>
                        </p:par>
                        <p:par>
                          <p:cTn id="91" fill="hold">
                            <p:stCondLst>
                              <p:cond delay="10500"/>
                            </p:stCondLst>
                            <p:childTnLst>
                              <p:par>
                                <p:cTn id="92" presetID="10" presetClass="exit" presetSubtype="0" fill="hold" nodeType="afterEffect">
                                  <p:stCondLst>
                                    <p:cond delay="0"/>
                                  </p:stCondLst>
                                  <p:childTnLst>
                                    <p:animEffect transition="out" filter="fade">
                                      <p:cBhvr>
                                        <p:cTn id="93" dur="500"/>
                                        <p:tgtEl>
                                          <p:spTgt spid="15"/>
                                        </p:tgtEl>
                                      </p:cBhvr>
                                    </p:animEffect>
                                    <p:set>
                                      <p:cBhvr>
                                        <p:cTn id="9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54DA-2954-BAFC-D258-B55716A4EE88}"/>
              </a:ext>
            </a:extLst>
          </p:cNvPr>
          <p:cNvSpPr>
            <a:spLocks noGrp="1"/>
          </p:cNvSpPr>
          <p:nvPr>
            <p:ph type="title"/>
          </p:nvPr>
        </p:nvSpPr>
        <p:spPr/>
        <p:txBody>
          <a:bodyPr/>
          <a:lstStyle/>
          <a:p>
            <a:r>
              <a:rPr lang="en-US" dirty="0"/>
              <a:t>Bridge</a:t>
            </a:r>
            <a:endParaRPr lang="LID4096" dirty="0"/>
          </a:p>
        </p:txBody>
      </p:sp>
      <p:pic>
        <p:nvPicPr>
          <p:cNvPr id="4" name="Afbeelding 17" descr="http://vignette3.wikia.nocookie.net/gtawiki/images/c/c9/Computer_Icon.png/revision/latest?cb=20100421004434">
            <a:extLst>
              <a:ext uri="{FF2B5EF4-FFF2-40B4-BE49-F238E27FC236}">
                <a16:creationId xmlns:a16="http://schemas.microsoft.com/office/drawing/2014/main" id="{32721E90-B004-636F-399C-58C62DC1D115}"/>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133096" y="1249015"/>
            <a:ext cx="1033705" cy="1041960"/>
          </a:xfrm>
          <a:prstGeom prst="rect">
            <a:avLst/>
          </a:prstGeom>
          <a:noFill/>
          <a:ln>
            <a:noFill/>
          </a:ln>
        </p:spPr>
      </p:pic>
      <p:pic>
        <p:nvPicPr>
          <p:cNvPr id="5" name="Afbeelding 18" descr="http://vignette3.wikia.nocookie.net/gtawiki/images/c/c9/Computer_Icon.png/revision/latest?cb=20100421004434">
            <a:extLst>
              <a:ext uri="{FF2B5EF4-FFF2-40B4-BE49-F238E27FC236}">
                <a16:creationId xmlns:a16="http://schemas.microsoft.com/office/drawing/2014/main" id="{F5FDD56F-B61F-83D3-3108-147F7978055F}"/>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936359" y="3144966"/>
            <a:ext cx="1033705" cy="1041960"/>
          </a:xfrm>
          <a:prstGeom prst="rect">
            <a:avLst/>
          </a:prstGeom>
          <a:noFill/>
          <a:ln>
            <a:noFill/>
          </a:ln>
        </p:spPr>
      </p:pic>
      <p:pic>
        <p:nvPicPr>
          <p:cNvPr id="6" name="Afbeelding 19" descr="http://vignette3.wikia.nocookie.net/gtawiki/images/c/c9/Computer_Icon.png/revision/latest?cb=20100421004434">
            <a:extLst>
              <a:ext uri="{FF2B5EF4-FFF2-40B4-BE49-F238E27FC236}">
                <a16:creationId xmlns:a16="http://schemas.microsoft.com/office/drawing/2014/main" id="{EC702560-5286-F5FC-FC16-7FF77BF443C6}"/>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916247" y="5398769"/>
            <a:ext cx="1033705" cy="1041960"/>
          </a:xfrm>
          <a:prstGeom prst="rect">
            <a:avLst/>
          </a:prstGeom>
          <a:noFill/>
          <a:ln>
            <a:noFill/>
          </a:ln>
        </p:spPr>
      </p:pic>
      <p:pic>
        <p:nvPicPr>
          <p:cNvPr id="7" name="Afbeelding 20" descr="http://vignette3.wikia.nocookie.net/gtawiki/images/c/c9/Computer_Icon.png/revision/latest?cb=20100421004434">
            <a:extLst>
              <a:ext uri="{FF2B5EF4-FFF2-40B4-BE49-F238E27FC236}">
                <a16:creationId xmlns:a16="http://schemas.microsoft.com/office/drawing/2014/main" id="{4B3AA8B9-F825-ADC5-26CD-BB1C57D28426}"/>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347000" y="5409637"/>
            <a:ext cx="1033705" cy="1041960"/>
          </a:xfrm>
          <a:prstGeom prst="rect">
            <a:avLst/>
          </a:prstGeom>
          <a:noFill/>
          <a:ln>
            <a:noFill/>
          </a:ln>
        </p:spPr>
      </p:pic>
      <p:cxnSp>
        <p:nvCxnSpPr>
          <p:cNvPr id="8" name="Rechte verbindingslijn 21">
            <a:extLst>
              <a:ext uri="{FF2B5EF4-FFF2-40B4-BE49-F238E27FC236}">
                <a16:creationId xmlns:a16="http://schemas.microsoft.com/office/drawing/2014/main" id="{6A3D6EAE-BF42-0D53-7528-C2BB65C80F0B}"/>
              </a:ext>
            </a:extLst>
          </p:cNvPr>
          <p:cNvCxnSpPr/>
          <p:nvPr/>
        </p:nvCxnSpPr>
        <p:spPr>
          <a:xfrm flipH="1" flipV="1">
            <a:off x="8649948" y="2374364"/>
            <a:ext cx="14325" cy="1134141"/>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22">
            <a:extLst>
              <a:ext uri="{FF2B5EF4-FFF2-40B4-BE49-F238E27FC236}">
                <a16:creationId xmlns:a16="http://schemas.microsoft.com/office/drawing/2014/main" id="{94A3C6EE-7AE5-3A89-9917-B190F723B820}"/>
              </a:ext>
            </a:extLst>
          </p:cNvPr>
          <p:cNvCxnSpPr/>
          <p:nvPr/>
        </p:nvCxnSpPr>
        <p:spPr>
          <a:xfrm>
            <a:off x="8812290" y="4201209"/>
            <a:ext cx="736773" cy="11505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23">
            <a:extLst>
              <a:ext uri="{FF2B5EF4-FFF2-40B4-BE49-F238E27FC236}">
                <a16:creationId xmlns:a16="http://schemas.microsoft.com/office/drawing/2014/main" id="{601D5E1F-1752-EB54-191E-FEA9E4EF8C34}"/>
              </a:ext>
            </a:extLst>
          </p:cNvPr>
          <p:cNvCxnSpPr/>
          <p:nvPr/>
        </p:nvCxnSpPr>
        <p:spPr>
          <a:xfrm>
            <a:off x="9108169" y="3793411"/>
            <a:ext cx="755683"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24">
            <a:extLst>
              <a:ext uri="{FF2B5EF4-FFF2-40B4-BE49-F238E27FC236}">
                <a16:creationId xmlns:a16="http://schemas.microsoft.com/office/drawing/2014/main" id="{BAE7DADA-A1C7-DFD6-4AD8-99E55015303C}"/>
              </a:ext>
            </a:extLst>
          </p:cNvPr>
          <p:cNvCxnSpPr/>
          <p:nvPr/>
        </p:nvCxnSpPr>
        <p:spPr>
          <a:xfrm flipV="1">
            <a:off x="7599947" y="4309264"/>
            <a:ext cx="683730" cy="95728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2" name="Afbeelding 26" descr="http://www.clker.com/cliparts/b/X/g/A/u/c/switch-blue-hi.png">
            <a:extLst>
              <a:ext uri="{FF2B5EF4-FFF2-40B4-BE49-F238E27FC236}">
                <a16:creationId xmlns:a16="http://schemas.microsoft.com/office/drawing/2014/main" id="{C9E37C4F-91D3-2954-0A6D-83B9E1D8B9C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3677" y="3688676"/>
            <a:ext cx="703955" cy="440417"/>
          </a:xfrm>
          <a:prstGeom prst="rect">
            <a:avLst/>
          </a:prstGeom>
          <a:noFill/>
          <a:ln>
            <a:noFill/>
          </a:ln>
        </p:spPr>
      </p:pic>
      <p:pic>
        <p:nvPicPr>
          <p:cNvPr id="13" name="Afbeelding 27" descr="http://vignette3.wikia.nocookie.net/gtawiki/images/c/c9/Computer_Icon.png/revision/latest?cb=20100421004434">
            <a:extLst>
              <a:ext uri="{FF2B5EF4-FFF2-40B4-BE49-F238E27FC236}">
                <a16:creationId xmlns:a16="http://schemas.microsoft.com/office/drawing/2014/main" id="{5299C101-88A5-A84F-086E-549E5A694CC7}"/>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48682" y="3191425"/>
            <a:ext cx="1033705" cy="1041960"/>
          </a:xfrm>
          <a:prstGeom prst="rect">
            <a:avLst/>
          </a:prstGeom>
          <a:noFill/>
          <a:ln>
            <a:noFill/>
          </a:ln>
        </p:spPr>
      </p:pic>
      <p:pic>
        <p:nvPicPr>
          <p:cNvPr id="14" name="Afbeelding 28" descr="http://vignette3.wikia.nocookie.net/gtawiki/images/c/c9/Computer_Icon.png/revision/latest?cb=20100421004434">
            <a:extLst>
              <a:ext uri="{FF2B5EF4-FFF2-40B4-BE49-F238E27FC236}">
                <a16:creationId xmlns:a16="http://schemas.microsoft.com/office/drawing/2014/main" id="{05B1AA5D-A5BC-324F-E119-18CF2ADAD04D}"/>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264890" y="1301161"/>
            <a:ext cx="1033705" cy="1041960"/>
          </a:xfrm>
          <a:prstGeom prst="rect">
            <a:avLst/>
          </a:prstGeom>
          <a:noFill/>
          <a:ln>
            <a:noFill/>
          </a:ln>
        </p:spPr>
      </p:pic>
      <p:pic>
        <p:nvPicPr>
          <p:cNvPr id="15" name="Afbeelding 29" descr="http://vignette3.wikia.nocookie.net/gtawiki/images/c/c9/Computer_Icon.png/revision/latest?cb=20100421004434">
            <a:extLst>
              <a:ext uri="{FF2B5EF4-FFF2-40B4-BE49-F238E27FC236}">
                <a16:creationId xmlns:a16="http://schemas.microsoft.com/office/drawing/2014/main" id="{54E4AAB1-103A-93E6-A7D1-79AF9EED3299}"/>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048041" y="5450915"/>
            <a:ext cx="1033705" cy="1041960"/>
          </a:xfrm>
          <a:prstGeom prst="rect">
            <a:avLst/>
          </a:prstGeom>
          <a:noFill/>
          <a:ln>
            <a:noFill/>
          </a:ln>
        </p:spPr>
      </p:pic>
      <p:cxnSp>
        <p:nvCxnSpPr>
          <p:cNvPr id="16" name="Rechte verbindingslijn 30">
            <a:extLst>
              <a:ext uri="{FF2B5EF4-FFF2-40B4-BE49-F238E27FC236}">
                <a16:creationId xmlns:a16="http://schemas.microsoft.com/office/drawing/2014/main" id="{06BFD800-5A83-C37F-4D81-D165FB18278C}"/>
              </a:ext>
            </a:extLst>
          </p:cNvPr>
          <p:cNvCxnSpPr/>
          <p:nvPr/>
        </p:nvCxnSpPr>
        <p:spPr>
          <a:xfrm flipH="1" flipV="1">
            <a:off x="3781742" y="2426510"/>
            <a:ext cx="14325" cy="1134141"/>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31">
            <a:extLst>
              <a:ext uri="{FF2B5EF4-FFF2-40B4-BE49-F238E27FC236}">
                <a16:creationId xmlns:a16="http://schemas.microsoft.com/office/drawing/2014/main" id="{C74CDC3D-F155-F28A-8952-A1D3B6F2FBCF}"/>
              </a:ext>
            </a:extLst>
          </p:cNvPr>
          <p:cNvCxnSpPr/>
          <p:nvPr/>
        </p:nvCxnSpPr>
        <p:spPr>
          <a:xfrm>
            <a:off x="3944084" y="4253355"/>
            <a:ext cx="736773" cy="11505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33">
            <a:extLst>
              <a:ext uri="{FF2B5EF4-FFF2-40B4-BE49-F238E27FC236}">
                <a16:creationId xmlns:a16="http://schemas.microsoft.com/office/drawing/2014/main" id="{46CE1056-03B8-4731-B38F-512D9E353004}"/>
              </a:ext>
            </a:extLst>
          </p:cNvPr>
          <p:cNvCxnSpPr/>
          <p:nvPr/>
        </p:nvCxnSpPr>
        <p:spPr>
          <a:xfrm flipV="1">
            <a:off x="2731741" y="4361410"/>
            <a:ext cx="683730" cy="95728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34">
            <a:extLst>
              <a:ext uri="{FF2B5EF4-FFF2-40B4-BE49-F238E27FC236}">
                <a16:creationId xmlns:a16="http://schemas.microsoft.com/office/drawing/2014/main" id="{19EA4222-4956-AFD7-B1A2-58303EB46FE2}"/>
              </a:ext>
            </a:extLst>
          </p:cNvPr>
          <p:cNvCxnSpPr/>
          <p:nvPr/>
        </p:nvCxnSpPr>
        <p:spPr>
          <a:xfrm flipH="1">
            <a:off x="2545252" y="3838683"/>
            <a:ext cx="719639"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0" name="Afbeelding 35" descr="http://www.clker.com/cliparts/b/X/g/A/u/c/switch-blue-hi.png">
            <a:extLst>
              <a:ext uri="{FF2B5EF4-FFF2-40B4-BE49-F238E27FC236}">
                <a16:creationId xmlns:a16="http://schemas.microsoft.com/office/drawing/2014/main" id="{DA408BCD-2009-F49A-55B9-7A4CCE44D0B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5471" y="3740822"/>
            <a:ext cx="703955" cy="440417"/>
          </a:xfrm>
          <a:prstGeom prst="rect">
            <a:avLst/>
          </a:prstGeom>
          <a:noFill/>
          <a:ln>
            <a:noFill/>
          </a:ln>
        </p:spPr>
      </p:pic>
      <p:pic>
        <p:nvPicPr>
          <p:cNvPr id="21" name="Afbeelding 36" descr="http://vignette3.wikia.nocookie.net/gtawiki/images/c/c9/Computer_Icon.png/revision/latest?cb=20100421004434">
            <a:extLst>
              <a:ext uri="{FF2B5EF4-FFF2-40B4-BE49-F238E27FC236}">
                <a16:creationId xmlns:a16="http://schemas.microsoft.com/office/drawing/2014/main" id="{215B5D99-D740-C461-8DF7-8637DEEB1991}"/>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164004" y="5450915"/>
            <a:ext cx="1033705" cy="1041960"/>
          </a:xfrm>
          <a:prstGeom prst="rect">
            <a:avLst/>
          </a:prstGeom>
          <a:noFill/>
          <a:ln>
            <a:noFill/>
          </a:ln>
        </p:spPr>
      </p:pic>
      <p:pic>
        <p:nvPicPr>
          <p:cNvPr id="22" name="Afbeelding 1">
            <a:extLst>
              <a:ext uri="{FF2B5EF4-FFF2-40B4-BE49-F238E27FC236}">
                <a16:creationId xmlns:a16="http://schemas.microsoft.com/office/drawing/2014/main" id="{EDDEC041-BF9C-59F1-83BA-1F0BAB2FFD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4613" y="3283991"/>
            <a:ext cx="1003576" cy="1018840"/>
          </a:xfrm>
          <a:prstGeom prst="rect">
            <a:avLst/>
          </a:prstGeom>
        </p:spPr>
      </p:pic>
      <p:cxnSp>
        <p:nvCxnSpPr>
          <p:cNvPr id="23" name="Rechte verbindingslijn 37">
            <a:extLst>
              <a:ext uri="{FF2B5EF4-FFF2-40B4-BE49-F238E27FC236}">
                <a16:creationId xmlns:a16="http://schemas.microsoft.com/office/drawing/2014/main" id="{D5F5F691-E140-9FE8-DEE0-9F1E5EF9D532}"/>
              </a:ext>
            </a:extLst>
          </p:cNvPr>
          <p:cNvCxnSpPr/>
          <p:nvPr/>
        </p:nvCxnSpPr>
        <p:spPr>
          <a:xfrm>
            <a:off x="6677416" y="3793411"/>
            <a:ext cx="1606261"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39">
            <a:extLst>
              <a:ext uri="{FF2B5EF4-FFF2-40B4-BE49-F238E27FC236}">
                <a16:creationId xmlns:a16="http://schemas.microsoft.com/office/drawing/2014/main" id="{A082B3CB-6E0F-AD77-3B51-30C5A4024724}"/>
              </a:ext>
            </a:extLst>
          </p:cNvPr>
          <p:cNvCxnSpPr/>
          <p:nvPr/>
        </p:nvCxnSpPr>
        <p:spPr>
          <a:xfrm>
            <a:off x="4298595" y="3838683"/>
            <a:ext cx="1171763"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Rechthoekig bijschrift 43">
            <a:extLst>
              <a:ext uri="{FF2B5EF4-FFF2-40B4-BE49-F238E27FC236}">
                <a16:creationId xmlns:a16="http://schemas.microsoft.com/office/drawing/2014/main" id="{9177C4E8-1D81-378C-96C6-2ED3EE2EBCF8}"/>
              </a:ext>
            </a:extLst>
          </p:cNvPr>
          <p:cNvSpPr/>
          <p:nvPr/>
        </p:nvSpPr>
        <p:spPr>
          <a:xfrm>
            <a:off x="5051281" y="1316191"/>
            <a:ext cx="2343452" cy="1265065"/>
          </a:xfrm>
          <a:prstGeom prst="wedgeRectCallout">
            <a:avLst>
              <a:gd name="adj1" fmla="val -10153"/>
              <a:gd name="adj2" fmla="val 1082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latin typeface="Barlow Condensed" panose="00000506000000000000" pitchFamily="2" charset="0"/>
              </a:rPr>
              <a:t>controleert frames</a:t>
            </a:r>
          </a:p>
        </p:txBody>
      </p:sp>
    </p:spTree>
    <p:extLst>
      <p:ext uri="{BB962C8B-B14F-4D97-AF65-F5344CB8AC3E}">
        <p14:creationId xmlns:p14="http://schemas.microsoft.com/office/powerpoint/2010/main" val="21346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E005-8357-7642-F42E-59AD9AC45CAC}"/>
              </a:ext>
            </a:extLst>
          </p:cNvPr>
          <p:cNvSpPr>
            <a:spLocks noGrp="1"/>
          </p:cNvSpPr>
          <p:nvPr>
            <p:ph type="title"/>
          </p:nvPr>
        </p:nvSpPr>
        <p:spPr/>
        <p:txBody>
          <a:bodyPr/>
          <a:lstStyle/>
          <a:p>
            <a:r>
              <a:rPr lang="en-US" dirty="0"/>
              <a:t>Bridge</a:t>
            </a:r>
            <a:endParaRPr lang="LID4096" dirty="0"/>
          </a:p>
        </p:txBody>
      </p:sp>
      <p:pic>
        <p:nvPicPr>
          <p:cNvPr id="4" name="Picture 2" descr="UBNT-US-48-500W">
            <a:extLst>
              <a:ext uri="{FF2B5EF4-FFF2-40B4-BE49-F238E27FC236}">
                <a16:creationId xmlns:a16="http://schemas.microsoft.com/office/drawing/2014/main" id="{A0E2BD56-58A8-31FE-46B2-59E888E1FF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64" t="38267" r="8752" b="39675"/>
          <a:stretch/>
        </p:blipFill>
        <p:spPr bwMode="auto">
          <a:xfrm>
            <a:off x="1077093" y="4752516"/>
            <a:ext cx="10037814" cy="938379"/>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0">
            <a:extLst>
              <a:ext uri="{FF2B5EF4-FFF2-40B4-BE49-F238E27FC236}">
                <a16:creationId xmlns:a16="http://schemas.microsoft.com/office/drawing/2014/main" id="{EB6C80C4-7936-DD8B-1F9A-98D28930B04A}"/>
              </a:ext>
            </a:extLst>
          </p:cNvPr>
          <p:cNvSpPr txBox="1"/>
          <p:nvPr/>
        </p:nvSpPr>
        <p:spPr>
          <a:xfrm>
            <a:off x="1077093" y="1954592"/>
            <a:ext cx="9925050" cy="1754326"/>
          </a:xfrm>
          <a:prstGeom prst="rect">
            <a:avLst/>
          </a:prstGeom>
          <a:noFill/>
        </p:spPr>
        <p:txBody>
          <a:bodyPr wrap="square" rtlCol="0">
            <a:spAutoFit/>
          </a:bodyPr>
          <a:lstStyle/>
          <a:p>
            <a:pPr algn="ctr"/>
            <a:r>
              <a:rPr lang="nl-BE" sz="5400" dirty="0">
                <a:latin typeface="Barlow Condensed" panose="00000506000000000000" pitchFamily="2" charset="0"/>
              </a:rPr>
              <a:t>ingebouwde bridge-functie in </a:t>
            </a:r>
            <a:br>
              <a:rPr lang="nl-BE" sz="5400" dirty="0">
                <a:latin typeface="Barlow Condensed" panose="00000506000000000000" pitchFamily="2" charset="0"/>
              </a:rPr>
            </a:br>
            <a:r>
              <a:rPr lang="nl-BE" sz="5400" dirty="0">
                <a:latin typeface="Barlow Condensed" panose="00000506000000000000" pitchFamily="2" charset="0"/>
              </a:rPr>
              <a:t>moderne </a:t>
            </a:r>
            <a:r>
              <a:rPr lang="nl-BE" sz="5400" dirty="0" err="1">
                <a:latin typeface="Barlow Condensed" panose="00000506000000000000" pitchFamily="2" charset="0"/>
              </a:rPr>
              <a:t>managed</a:t>
            </a:r>
            <a:r>
              <a:rPr lang="nl-BE" sz="5400" dirty="0">
                <a:latin typeface="Barlow Condensed" panose="00000506000000000000" pitchFamily="2" charset="0"/>
              </a:rPr>
              <a:t> switches</a:t>
            </a:r>
          </a:p>
        </p:txBody>
      </p:sp>
    </p:spTree>
    <p:extLst>
      <p:ext uri="{BB962C8B-B14F-4D97-AF65-F5344CB8AC3E}">
        <p14:creationId xmlns:p14="http://schemas.microsoft.com/office/powerpoint/2010/main" val="128242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CC366-B708-9736-CD64-4B4443769C65}"/>
              </a:ext>
            </a:extLst>
          </p:cNvPr>
          <p:cNvSpPr>
            <a:spLocks noGrp="1"/>
          </p:cNvSpPr>
          <p:nvPr>
            <p:ph type="title"/>
          </p:nvPr>
        </p:nvSpPr>
        <p:spPr/>
        <p:txBody>
          <a:bodyPr/>
          <a:lstStyle/>
          <a:p>
            <a:r>
              <a:rPr lang="en-US" dirty="0"/>
              <a:t>Converting Bridge</a:t>
            </a:r>
            <a:endParaRPr lang="LID4096" dirty="0"/>
          </a:p>
        </p:txBody>
      </p:sp>
      <p:pic>
        <p:nvPicPr>
          <p:cNvPr id="4" name="Picture 2" descr="MICROSENS - Desktop GbE Bridge">
            <a:extLst>
              <a:ext uri="{FF2B5EF4-FFF2-40B4-BE49-F238E27FC236}">
                <a16:creationId xmlns:a16="http://schemas.microsoft.com/office/drawing/2014/main" id="{B135459A-4E87-3B43-5780-1B882448A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99" y="1206770"/>
            <a:ext cx="10513401" cy="4853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03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4F12-E9B5-2FA4-A082-8257D801DEEF}"/>
              </a:ext>
            </a:extLst>
          </p:cNvPr>
          <p:cNvSpPr>
            <a:spLocks noGrp="1"/>
          </p:cNvSpPr>
          <p:nvPr>
            <p:ph type="title"/>
          </p:nvPr>
        </p:nvSpPr>
        <p:spPr/>
        <p:txBody>
          <a:bodyPr/>
          <a:lstStyle/>
          <a:p>
            <a:r>
              <a:rPr lang="en-US" dirty="0"/>
              <a:t>Router</a:t>
            </a:r>
            <a:endParaRPr lang="LID4096" dirty="0"/>
          </a:p>
        </p:txBody>
      </p:sp>
      <p:pic>
        <p:nvPicPr>
          <p:cNvPr id="4" name="Picture 2" descr="ICT Hardware | IT Distributors Europe | CISCO 7201 - ICT Hardware | IT  Distributors Europe">
            <a:extLst>
              <a:ext uri="{FF2B5EF4-FFF2-40B4-BE49-F238E27FC236}">
                <a16:creationId xmlns:a16="http://schemas.microsoft.com/office/drawing/2014/main" id="{E00A42B9-893B-3560-954B-B39F9A661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37" b="36291"/>
          <a:stretch/>
        </p:blipFill>
        <p:spPr bwMode="auto">
          <a:xfrm>
            <a:off x="1157069" y="1311054"/>
            <a:ext cx="10526565" cy="23219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nda TX3 AX1800 Dual Band WiFi 6 (802.11ax) Gigabit Wireless Router -  Rebel Gaming">
            <a:extLst>
              <a:ext uri="{FF2B5EF4-FFF2-40B4-BE49-F238E27FC236}">
                <a16:creationId xmlns:a16="http://schemas.microsoft.com/office/drawing/2014/main" id="{12275BA8-838E-548F-7EFD-E1E5A07B3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128" y="2570426"/>
            <a:ext cx="4993428" cy="49934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Ubiquiti EdgeRouter X 5-PORT GbE Advanced Gigabit Ethernet Router (ER-X) -  A-Power Computer Ltd.">
            <a:extLst>
              <a:ext uri="{FF2B5EF4-FFF2-40B4-BE49-F238E27FC236}">
                <a16:creationId xmlns:a16="http://schemas.microsoft.com/office/drawing/2014/main" id="{6F8752DE-B36D-127E-3918-21FFB68ED5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461" y="4401851"/>
            <a:ext cx="3457153" cy="1918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66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7CDD-44C9-FD83-5994-636D4151FD31}"/>
              </a:ext>
            </a:extLst>
          </p:cNvPr>
          <p:cNvSpPr>
            <a:spLocks noGrp="1"/>
          </p:cNvSpPr>
          <p:nvPr>
            <p:ph type="title"/>
          </p:nvPr>
        </p:nvSpPr>
        <p:spPr/>
        <p:txBody>
          <a:bodyPr/>
          <a:lstStyle/>
          <a:p>
            <a:r>
              <a:rPr lang="en-US" dirty="0"/>
              <a:t>Router</a:t>
            </a:r>
            <a:endParaRPr lang="LID4096" dirty="0"/>
          </a:p>
        </p:txBody>
      </p:sp>
      <p:pic>
        <p:nvPicPr>
          <p:cNvPr id="4" name="Afbeelding 17" descr="http://vignette3.wikia.nocookie.net/gtawiki/images/c/c9/Computer_Icon.png/revision/latest?cb=20100421004434">
            <a:extLst>
              <a:ext uri="{FF2B5EF4-FFF2-40B4-BE49-F238E27FC236}">
                <a16:creationId xmlns:a16="http://schemas.microsoft.com/office/drawing/2014/main" id="{3733F3EE-A357-F193-D72D-182BD19D70AA}"/>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882438" y="1169708"/>
            <a:ext cx="1033705" cy="1041960"/>
          </a:xfrm>
          <a:prstGeom prst="rect">
            <a:avLst/>
          </a:prstGeom>
          <a:noFill/>
          <a:ln>
            <a:noFill/>
          </a:ln>
        </p:spPr>
      </p:pic>
      <p:pic>
        <p:nvPicPr>
          <p:cNvPr id="5" name="Afbeelding 18" descr="http://vignette3.wikia.nocookie.net/gtawiki/images/c/c9/Computer_Icon.png/revision/latest?cb=20100421004434">
            <a:extLst>
              <a:ext uri="{FF2B5EF4-FFF2-40B4-BE49-F238E27FC236}">
                <a16:creationId xmlns:a16="http://schemas.microsoft.com/office/drawing/2014/main" id="{7D184BAC-78F1-0C4B-A326-C38EA79C6FDF}"/>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685701" y="3065659"/>
            <a:ext cx="1033705" cy="1041960"/>
          </a:xfrm>
          <a:prstGeom prst="rect">
            <a:avLst/>
          </a:prstGeom>
          <a:noFill/>
          <a:ln>
            <a:noFill/>
          </a:ln>
        </p:spPr>
      </p:pic>
      <p:pic>
        <p:nvPicPr>
          <p:cNvPr id="6" name="Afbeelding 19" descr="http://vignette3.wikia.nocookie.net/gtawiki/images/c/c9/Computer_Icon.png/revision/latest?cb=20100421004434">
            <a:extLst>
              <a:ext uri="{FF2B5EF4-FFF2-40B4-BE49-F238E27FC236}">
                <a16:creationId xmlns:a16="http://schemas.microsoft.com/office/drawing/2014/main" id="{2DE80FA5-717E-7A78-451E-4D39DD5039D5}"/>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665589" y="5319462"/>
            <a:ext cx="1033705" cy="1041960"/>
          </a:xfrm>
          <a:prstGeom prst="rect">
            <a:avLst/>
          </a:prstGeom>
          <a:noFill/>
          <a:ln>
            <a:noFill/>
          </a:ln>
        </p:spPr>
      </p:pic>
      <p:pic>
        <p:nvPicPr>
          <p:cNvPr id="7" name="Afbeelding 20" descr="http://vignette3.wikia.nocookie.net/gtawiki/images/c/c9/Computer_Icon.png/revision/latest?cb=20100421004434">
            <a:extLst>
              <a:ext uri="{FF2B5EF4-FFF2-40B4-BE49-F238E27FC236}">
                <a16:creationId xmlns:a16="http://schemas.microsoft.com/office/drawing/2014/main" id="{A5113108-3D58-ADDD-8A2A-7237CF619A09}"/>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096342" y="5330330"/>
            <a:ext cx="1033705" cy="1041960"/>
          </a:xfrm>
          <a:prstGeom prst="rect">
            <a:avLst/>
          </a:prstGeom>
          <a:noFill/>
          <a:ln>
            <a:noFill/>
          </a:ln>
        </p:spPr>
      </p:pic>
      <p:cxnSp>
        <p:nvCxnSpPr>
          <p:cNvPr id="8" name="Rechte verbindingslijn 21">
            <a:extLst>
              <a:ext uri="{FF2B5EF4-FFF2-40B4-BE49-F238E27FC236}">
                <a16:creationId xmlns:a16="http://schemas.microsoft.com/office/drawing/2014/main" id="{302AB6C6-9DE4-AB93-83F1-3980BA0267F3}"/>
              </a:ext>
            </a:extLst>
          </p:cNvPr>
          <p:cNvCxnSpPr/>
          <p:nvPr/>
        </p:nvCxnSpPr>
        <p:spPr>
          <a:xfrm flipH="1" flipV="1">
            <a:off x="8399290" y="2295057"/>
            <a:ext cx="14325" cy="1134141"/>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22">
            <a:extLst>
              <a:ext uri="{FF2B5EF4-FFF2-40B4-BE49-F238E27FC236}">
                <a16:creationId xmlns:a16="http://schemas.microsoft.com/office/drawing/2014/main" id="{894C02FE-70F5-8A6B-CECA-451D5EFBF054}"/>
              </a:ext>
            </a:extLst>
          </p:cNvPr>
          <p:cNvCxnSpPr/>
          <p:nvPr/>
        </p:nvCxnSpPr>
        <p:spPr>
          <a:xfrm>
            <a:off x="8561632" y="4121902"/>
            <a:ext cx="736773" cy="11505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23">
            <a:extLst>
              <a:ext uri="{FF2B5EF4-FFF2-40B4-BE49-F238E27FC236}">
                <a16:creationId xmlns:a16="http://schemas.microsoft.com/office/drawing/2014/main" id="{7950AAE4-5746-422E-ADC9-62273F5822A4}"/>
              </a:ext>
            </a:extLst>
          </p:cNvPr>
          <p:cNvCxnSpPr/>
          <p:nvPr/>
        </p:nvCxnSpPr>
        <p:spPr>
          <a:xfrm>
            <a:off x="8857511" y="3714104"/>
            <a:ext cx="755683"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24">
            <a:extLst>
              <a:ext uri="{FF2B5EF4-FFF2-40B4-BE49-F238E27FC236}">
                <a16:creationId xmlns:a16="http://schemas.microsoft.com/office/drawing/2014/main" id="{E8F5B1BC-B037-FFE3-90F4-F7EC5D1E97AE}"/>
              </a:ext>
            </a:extLst>
          </p:cNvPr>
          <p:cNvCxnSpPr/>
          <p:nvPr/>
        </p:nvCxnSpPr>
        <p:spPr>
          <a:xfrm flipV="1">
            <a:off x="7349289" y="4229957"/>
            <a:ext cx="683730" cy="95728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2" name="Afbeelding 26" descr="http://www.clker.com/cliparts/b/X/g/A/u/c/switch-blue-hi.png">
            <a:extLst>
              <a:ext uri="{FF2B5EF4-FFF2-40B4-BE49-F238E27FC236}">
                <a16:creationId xmlns:a16="http://schemas.microsoft.com/office/drawing/2014/main" id="{6CA2A7F2-91A0-4137-71E4-47502AC063E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3019" y="3609369"/>
            <a:ext cx="703955" cy="440417"/>
          </a:xfrm>
          <a:prstGeom prst="rect">
            <a:avLst/>
          </a:prstGeom>
          <a:noFill/>
          <a:ln>
            <a:noFill/>
          </a:ln>
        </p:spPr>
      </p:pic>
      <p:cxnSp>
        <p:nvCxnSpPr>
          <p:cNvPr id="13" name="Rechte verbindingslijn 37">
            <a:extLst>
              <a:ext uri="{FF2B5EF4-FFF2-40B4-BE49-F238E27FC236}">
                <a16:creationId xmlns:a16="http://schemas.microsoft.com/office/drawing/2014/main" id="{B3ED1A30-0C9A-A1D8-C8D1-E1ECB7312A7E}"/>
              </a:ext>
            </a:extLst>
          </p:cNvPr>
          <p:cNvCxnSpPr/>
          <p:nvPr/>
        </p:nvCxnSpPr>
        <p:spPr>
          <a:xfrm>
            <a:off x="6426758" y="3714104"/>
            <a:ext cx="1606261"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4" name="Picture 4" descr="Router – Wikipedia">
            <a:extLst>
              <a:ext uri="{FF2B5EF4-FFF2-40B4-BE49-F238E27FC236}">
                <a16:creationId xmlns:a16="http://schemas.microsoft.com/office/drawing/2014/main" id="{896CC1B7-000B-EA66-04D1-597F6D89EDC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1514" y="3272297"/>
            <a:ext cx="1304227" cy="88361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Rechte verbindingslijn 32">
            <a:extLst>
              <a:ext uri="{FF2B5EF4-FFF2-40B4-BE49-F238E27FC236}">
                <a16:creationId xmlns:a16="http://schemas.microsoft.com/office/drawing/2014/main" id="{4FDAA389-A4B4-99EF-2913-4136F95ECFB0}"/>
              </a:ext>
            </a:extLst>
          </p:cNvPr>
          <p:cNvCxnSpPr/>
          <p:nvPr/>
        </p:nvCxnSpPr>
        <p:spPr>
          <a:xfrm>
            <a:off x="3234379" y="3716967"/>
            <a:ext cx="1606261"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6" name="Picture 6" descr="iCloud Logo, symbol, meaning, history, PNG, brand">
            <a:extLst>
              <a:ext uri="{FF2B5EF4-FFF2-40B4-BE49-F238E27FC236}">
                <a16:creationId xmlns:a16="http://schemas.microsoft.com/office/drawing/2014/main" id="{A5D7C798-C050-A0B9-ED34-381C6AED8C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200" y="2862127"/>
            <a:ext cx="2376036" cy="133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42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4B431-A32A-680F-C147-E4234720D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F34003-EC18-ACE2-F226-2884DCAB8AD8}"/>
              </a:ext>
            </a:extLst>
          </p:cNvPr>
          <p:cNvSpPr>
            <a:spLocks noGrp="1"/>
          </p:cNvSpPr>
          <p:nvPr>
            <p:ph type="ctrTitle"/>
          </p:nvPr>
        </p:nvSpPr>
        <p:spPr>
          <a:xfrm>
            <a:off x="1524000" y="1818105"/>
            <a:ext cx="9144000" cy="2387600"/>
          </a:xfrm>
        </p:spPr>
        <p:txBody>
          <a:bodyPr/>
          <a:lstStyle/>
          <a:p>
            <a:r>
              <a:rPr lang="en-US" dirty="0"/>
              <a:t>Kabels</a:t>
            </a:r>
            <a:endParaRPr lang="LID4096" dirty="0"/>
          </a:p>
        </p:txBody>
      </p:sp>
    </p:spTree>
    <p:extLst>
      <p:ext uri="{BB962C8B-B14F-4D97-AF65-F5344CB8AC3E}">
        <p14:creationId xmlns:p14="http://schemas.microsoft.com/office/powerpoint/2010/main" val="31108921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ABD9-B4DF-E46E-04D1-CCE626FAE403}"/>
              </a:ext>
            </a:extLst>
          </p:cNvPr>
          <p:cNvSpPr>
            <a:spLocks noGrp="1"/>
          </p:cNvSpPr>
          <p:nvPr>
            <p:ph type="title"/>
          </p:nvPr>
        </p:nvSpPr>
        <p:spPr/>
        <p:txBody>
          <a:bodyPr/>
          <a:lstStyle/>
          <a:p>
            <a:r>
              <a:rPr lang="en-US" dirty="0"/>
              <a:t>Router</a:t>
            </a:r>
            <a:endParaRPr lang="LID4096" dirty="0"/>
          </a:p>
        </p:txBody>
      </p:sp>
      <p:cxnSp>
        <p:nvCxnSpPr>
          <p:cNvPr id="5" name="Rechte verbindingslijn 25">
            <a:extLst>
              <a:ext uri="{FF2B5EF4-FFF2-40B4-BE49-F238E27FC236}">
                <a16:creationId xmlns:a16="http://schemas.microsoft.com/office/drawing/2014/main" id="{19612582-45C8-8ADC-299B-C5CFEA0F9E94}"/>
              </a:ext>
            </a:extLst>
          </p:cNvPr>
          <p:cNvCxnSpPr/>
          <p:nvPr/>
        </p:nvCxnSpPr>
        <p:spPr>
          <a:xfrm>
            <a:off x="2941320" y="232207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hthoek 27">
            <a:extLst>
              <a:ext uri="{FF2B5EF4-FFF2-40B4-BE49-F238E27FC236}">
                <a16:creationId xmlns:a16="http://schemas.microsoft.com/office/drawing/2014/main" id="{FAA2FBB0-648D-7DE9-BEB6-B6DA0FD584B1}"/>
              </a:ext>
            </a:extLst>
          </p:cNvPr>
          <p:cNvSpPr/>
          <p:nvPr/>
        </p:nvSpPr>
        <p:spPr>
          <a:xfrm>
            <a:off x="2857500" y="1355974"/>
            <a:ext cx="2339340" cy="5136901"/>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endParaRPr lang="nl-BE" sz="3200" dirty="0">
              <a:latin typeface="Barlow Condensed" panose="00000506000000000000" pitchFamily="2" charset="0"/>
            </a:endParaRPr>
          </a:p>
        </p:txBody>
      </p:sp>
      <p:sp>
        <p:nvSpPr>
          <p:cNvPr id="7" name="Rechthoek 28">
            <a:extLst>
              <a:ext uri="{FF2B5EF4-FFF2-40B4-BE49-F238E27FC236}">
                <a16:creationId xmlns:a16="http://schemas.microsoft.com/office/drawing/2014/main" id="{87853AB3-9016-B1F5-FD56-22D4797B282D}"/>
              </a:ext>
            </a:extLst>
          </p:cNvPr>
          <p:cNvSpPr/>
          <p:nvPr/>
        </p:nvSpPr>
        <p:spPr>
          <a:xfrm>
            <a:off x="2959887" y="1431513"/>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toepassingslaag</a:t>
            </a:r>
            <a:endParaRPr lang="nl-BE" sz="2400" dirty="0">
              <a:solidFill>
                <a:schemeClr val="accent1"/>
              </a:solidFill>
              <a:latin typeface="Barlow Condensed" panose="00000506000000000000" pitchFamily="2" charset="0"/>
            </a:endParaRPr>
          </a:p>
        </p:txBody>
      </p:sp>
      <p:sp>
        <p:nvSpPr>
          <p:cNvPr id="8" name="Rechthoek 29">
            <a:extLst>
              <a:ext uri="{FF2B5EF4-FFF2-40B4-BE49-F238E27FC236}">
                <a16:creationId xmlns:a16="http://schemas.microsoft.com/office/drawing/2014/main" id="{8F205E4B-1AA8-8228-87E4-E8A0D735BA33}"/>
              </a:ext>
            </a:extLst>
          </p:cNvPr>
          <p:cNvSpPr/>
          <p:nvPr/>
        </p:nvSpPr>
        <p:spPr>
          <a:xfrm>
            <a:off x="2959887" y="2170483"/>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presentatielaag</a:t>
            </a:r>
            <a:endParaRPr lang="nl-BE" sz="2400" dirty="0">
              <a:solidFill>
                <a:schemeClr val="accent1"/>
              </a:solidFill>
              <a:latin typeface="Barlow Condensed" panose="00000506000000000000" pitchFamily="2" charset="0"/>
            </a:endParaRPr>
          </a:p>
        </p:txBody>
      </p:sp>
      <p:sp>
        <p:nvSpPr>
          <p:cNvPr id="9" name="Rechthoek 30">
            <a:extLst>
              <a:ext uri="{FF2B5EF4-FFF2-40B4-BE49-F238E27FC236}">
                <a16:creationId xmlns:a16="http://schemas.microsoft.com/office/drawing/2014/main" id="{4E9B6BBF-C873-FB5D-B7B6-C0268BE6C274}"/>
              </a:ext>
            </a:extLst>
          </p:cNvPr>
          <p:cNvSpPr/>
          <p:nvPr/>
        </p:nvSpPr>
        <p:spPr>
          <a:xfrm>
            <a:off x="2959887" y="2917160"/>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sessielaag</a:t>
            </a:r>
            <a:endParaRPr lang="nl-BE" sz="2400" dirty="0">
              <a:solidFill>
                <a:schemeClr val="accent1"/>
              </a:solidFill>
              <a:latin typeface="Barlow Condensed" panose="00000506000000000000" pitchFamily="2" charset="0"/>
            </a:endParaRPr>
          </a:p>
        </p:txBody>
      </p:sp>
      <p:sp>
        <p:nvSpPr>
          <p:cNvPr id="10" name="Rechthoek 31">
            <a:extLst>
              <a:ext uri="{FF2B5EF4-FFF2-40B4-BE49-F238E27FC236}">
                <a16:creationId xmlns:a16="http://schemas.microsoft.com/office/drawing/2014/main" id="{C2C0EE22-3B3F-3B68-7D22-3E59E2F6FB0E}"/>
              </a:ext>
            </a:extLst>
          </p:cNvPr>
          <p:cNvSpPr/>
          <p:nvPr/>
        </p:nvSpPr>
        <p:spPr>
          <a:xfrm>
            <a:off x="2959887" y="3650938"/>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transportlaag</a:t>
            </a:r>
            <a:endParaRPr lang="nl-BE" sz="2400" dirty="0">
              <a:solidFill>
                <a:schemeClr val="accent1"/>
              </a:solidFill>
              <a:latin typeface="Barlow Condensed" panose="00000506000000000000" pitchFamily="2" charset="0"/>
            </a:endParaRPr>
          </a:p>
        </p:txBody>
      </p:sp>
      <p:sp>
        <p:nvSpPr>
          <p:cNvPr id="11" name="Rechthoek 33">
            <a:extLst>
              <a:ext uri="{FF2B5EF4-FFF2-40B4-BE49-F238E27FC236}">
                <a16:creationId xmlns:a16="http://schemas.microsoft.com/office/drawing/2014/main" id="{2A30DEA7-F96A-6AE6-F767-EADC2DEE5F00}"/>
              </a:ext>
            </a:extLst>
          </p:cNvPr>
          <p:cNvSpPr/>
          <p:nvPr/>
        </p:nvSpPr>
        <p:spPr>
          <a:xfrm>
            <a:off x="2959887" y="4371486"/>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netwerklaag</a:t>
            </a:r>
            <a:endParaRPr lang="nl-BE" sz="2400" dirty="0">
              <a:solidFill>
                <a:schemeClr val="accent1"/>
              </a:solidFill>
              <a:latin typeface="Barlow Condensed" panose="00000506000000000000" pitchFamily="2" charset="0"/>
            </a:endParaRPr>
          </a:p>
        </p:txBody>
      </p:sp>
      <p:sp>
        <p:nvSpPr>
          <p:cNvPr id="12" name="Rechthoek 34">
            <a:extLst>
              <a:ext uri="{FF2B5EF4-FFF2-40B4-BE49-F238E27FC236}">
                <a16:creationId xmlns:a16="http://schemas.microsoft.com/office/drawing/2014/main" id="{9A7C3015-114C-16EF-D5E4-03499AB66E11}"/>
              </a:ext>
            </a:extLst>
          </p:cNvPr>
          <p:cNvSpPr/>
          <p:nvPr/>
        </p:nvSpPr>
        <p:spPr>
          <a:xfrm>
            <a:off x="2959887" y="5118163"/>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err="1">
                <a:solidFill>
                  <a:schemeClr val="accent1"/>
                </a:solidFill>
                <a:latin typeface="Barlow Condensed" panose="00000506000000000000" pitchFamily="2" charset="0"/>
              </a:rPr>
              <a:t>verbindingslaag</a:t>
            </a:r>
            <a:endParaRPr lang="nl-BE" sz="2400" dirty="0">
              <a:solidFill>
                <a:schemeClr val="accent1"/>
              </a:solidFill>
              <a:latin typeface="Barlow Condensed" panose="00000506000000000000" pitchFamily="2" charset="0"/>
            </a:endParaRPr>
          </a:p>
        </p:txBody>
      </p:sp>
      <p:sp>
        <p:nvSpPr>
          <p:cNvPr id="13" name="Rechthoek 35">
            <a:extLst>
              <a:ext uri="{FF2B5EF4-FFF2-40B4-BE49-F238E27FC236}">
                <a16:creationId xmlns:a16="http://schemas.microsoft.com/office/drawing/2014/main" id="{6DF7EAC5-DFC3-07B2-6383-1E6B83F0BE11}"/>
              </a:ext>
            </a:extLst>
          </p:cNvPr>
          <p:cNvSpPr/>
          <p:nvPr/>
        </p:nvSpPr>
        <p:spPr>
          <a:xfrm>
            <a:off x="2959887" y="5836611"/>
            <a:ext cx="208823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BE" sz="2400" dirty="0">
                <a:solidFill>
                  <a:schemeClr val="accent1"/>
                </a:solidFill>
                <a:latin typeface="Barlow Condensed" panose="00000506000000000000" pitchFamily="2" charset="0"/>
              </a:rPr>
              <a:t>fysieke laag</a:t>
            </a:r>
          </a:p>
        </p:txBody>
      </p:sp>
      <p:sp>
        <p:nvSpPr>
          <p:cNvPr id="14" name="Pijl-links 36">
            <a:extLst>
              <a:ext uri="{FF2B5EF4-FFF2-40B4-BE49-F238E27FC236}">
                <a16:creationId xmlns:a16="http://schemas.microsoft.com/office/drawing/2014/main" id="{6FC64983-984F-660F-E549-ABA209A99CD3}"/>
              </a:ext>
            </a:extLst>
          </p:cNvPr>
          <p:cNvSpPr/>
          <p:nvPr/>
        </p:nvSpPr>
        <p:spPr>
          <a:xfrm>
            <a:off x="5048119" y="4371486"/>
            <a:ext cx="951628" cy="595913"/>
          </a:xfrm>
          <a:prstGeom prst="lef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nl-BE"/>
          </a:p>
        </p:txBody>
      </p:sp>
      <p:sp>
        <p:nvSpPr>
          <p:cNvPr id="15" name="Tekstvak 38">
            <a:extLst>
              <a:ext uri="{FF2B5EF4-FFF2-40B4-BE49-F238E27FC236}">
                <a16:creationId xmlns:a16="http://schemas.microsoft.com/office/drawing/2014/main" id="{71A0CCE3-2D43-D938-2BCD-012C9480BC20}"/>
              </a:ext>
            </a:extLst>
          </p:cNvPr>
          <p:cNvSpPr txBox="1"/>
          <p:nvPr/>
        </p:nvSpPr>
        <p:spPr>
          <a:xfrm>
            <a:off x="6377940" y="4270828"/>
            <a:ext cx="5814060" cy="707886"/>
          </a:xfrm>
          <a:prstGeom prst="rect">
            <a:avLst/>
          </a:prstGeom>
          <a:noFill/>
        </p:spPr>
        <p:txBody>
          <a:bodyPr wrap="square" rtlCol="0">
            <a:spAutoFit/>
          </a:bodyPr>
          <a:lstStyle/>
          <a:p>
            <a:r>
              <a:rPr lang="nl-BE" sz="4000" dirty="0">
                <a:latin typeface="Barlow Condensed" panose="00000506000000000000" pitchFamily="2" charset="0"/>
              </a:rPr>
              <a:t>Op basis van IP-adres</a:t>
            </a:r>
          </a:p>
        </p:txBody>
      </p:sp>
    </p:spTree>
    <p:extLst>
      <p:ext uri="{BB962C8B-B14F-4D97-AF65-F5344CB8AC3E}">
        <p14:creationId xmlns:p14="http://schemas.microsoft.com/office/powerpoint/2010/main" val="128261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89EB-F03A-F233-933B-AEDF08060CE1}"/>
              </a:ext>
            </a:extLst>
          </p:cNvPr>
          <p:cNvSpPr>
            <a:spLocks noGrp="1"/>
          </p:cNvSpPr>
          <p:nvPr>
            <p:ph type="title"/>
          </p:nvPr>
        </p:nvSpPr>
        <p:spPr/>
        <p:txBody>
          <a:bodyPr/>
          <a:lstStyle/>
          <a:p>
            <a:r>
              <a:rPr lang="en-US" dirty="0"/>
              <a:t>WNAP – Wireless Network Access Point</a:t>
            </a:r>
            <a:endParaRPr lang="LID4096" dirty="0"/>
          </a:p>
        </p:txBody>
      </p:sp>
      <p:pic>
        <p:nvPicPr>
          <p:cNvPr id="4" name="Picture 2" descr="Access Point AC Pro – Ubiquiti Inc.">
            <a:extLst>
              <a:ext uri="{FF2B5EF4-FFF2-40B4-BE49-F238E27FC236}">
                <a16:creationId xmlns:a16="http://schemas.microsoft.com/office/drawing/2014/main" id="{4A41F34D-8654-58B7-5659-3C50F4CB7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742" y="1690688"/>
            <a:ext cx="4120515" cy="412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15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EF8F6-9B0E-BADA-6BF8-42F2875B6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A0521A-CBE8-414B-2404-60DA0343D42E}"/>
              </a:ext>
            </a:extLst>
          </p:cNvPr>
          <p:cNvSpPr>
            <a:spLocks noGrp="1"/>
          </p:cNvSpPr>
          <p:nvPr>
            <p:ph type="title"/>
          </p:nvPr>
        </p:nvSpPr>
        <p:spPr/>
        <p:txBody>
          <a:bodyPr/>
          <a:lstStyle/>
          <a:p>
            <a:r>
              <a:rPr lang="en-US" dirty="0"/>
              <a:t>WNAP – Wireless Network Access Point</a:t>
            </a:r>
            <a:endParaRPr lang="LID4096" dirty="0"/>
          </a:p>
        </p:txBody>
      </p:sp>
      <p:pic>
        <p:nvPicPr>
          <p:cNvPr id="3" name="Afbeelding 13" descr="http://vignette3.wikia.nocookie.net/gtawiki/images/c/c9/Computer_Icon.png/revision/latest?cb=20100421004434">
            <a:extLst>
              <a:ext uri="{FF2B5EF4-FFF2-40B4-BE49-F238E27FC236}">
                <a16:creationId xmlns:a16="http://schemas.microsoft.com/office/drawing/2014/main" id="{0A615958-DA96-C8C6-B35F-3D293433BF25}"/>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165182" y="1396805"/>
            <a:ext cx="1033705" cy="1041960"/>
          </a:xfrm>
          <a:prstGeom prst="rect">
            <a:avLst/>
          </a:prstGeom>
          <a:noFill/>
          <a:ln>
            <a:noFill/>
          </a:ln>
        </p:spPr>
      </p:pic>
      <p:pic>
        <p:nvPicPr>
          <p:cNvPr id="5" name="Afbeelding 15" descr="http://vignette3.wikia.nocookie.net/gtawiki/images/c/c9/Computer_Icon.png/revision/latest?cb=20100421004434">
            <a:extLst>
              <a:ext uri="{FF2B5EF4-FFF2-40B4-BE49-F238E27FC236}">
                <a16:creationId xmlns:a16="http://schemas.microsoft.com/office/drawing/2014/main" id="{E1A419CA-AB73-F9C4-BC6B-8BAE025A24F2}"/>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968445" y="3292756"/>
            <a:ext cx="1033705" cy="1041960"/>
          </a:xfrm>
          <a:prstGeom prst="rect">
            <a:avLst/>
          </a:prstGeom>
          <a:noFill/>
          <a:ln>
            <a:noFill/>
          </a:ln>
        </p:spPr>
      </p:pic>
      <p:pic>
        <p:nvPicPr>
          <p:cNvPr id="6" name="Afbeelding 16" descr="http://vignette3.wikia.nocookie.net/gtawiki/images/c/c9/Computer_Icon.png/revision/latest?cb=20100421004434">
            <a:extLst>
              <a:ext uri="{FF2B5EF4-FFF2-40B4-BE49-F238E27FC236}">
                <a16:creationId xmlns:a16="http://schemas.microsoft.com/office/drawing/2014/main" id="{9677B116-9239-CDAA-405A-ABD8ECC2D911}"/>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948333" y="5546559"/>
            <a:ext cx="1033705" cy="1041960"/>
          </a:xfrm>
          <a:prstGeom prst="rect">
            <a:avLst/>
          </a:prstGeom>
          <a:noFill/>
          <a:ln>
            <a:noFill/>
          </a:ln>
        </p:spPr>
      </p:pic>
      <p:pic>
        <p:nvPicPr>
          <p:cNvPr id="7" name="Afbeelding 17" descr="http://vignette3.wikia.nocookie.net/gtawiki/images/c/c9/Computer_Icon.png/revision/latest?cb=20100421004434">
            <a:extLst>
              <a:ext uri="{FF2B5EF4-FFF2-40B4-BE49-F238E27FC236}">
                <a16:creationId xmlns:a16="http://schemas.microsoft.com/office/drawing/2014/main" id="{3A0CF6B3-FD99-7828-9370-A88A81790D10}"/>
              </a:ext>
            </a:extLst>
          </p:cNvPr>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379086" y="5557427"/>
            <a:ext cx="1033705" cy="1041960"/>
          </a:xfrm>
          <a:prstGeom prst="rect">
            <a:avLst/>
          </a:prstGeom>
          <a:noFill/>
          <a:ln>
            <a:noFill/>
          </a:ln>
        </p:spPr>
      </p:pic>
      <p:cxnSp>
        <p:nvCxnSpPr>
          <p:cNvPr id="8" name="Rechte verbindingslijn 18">
            <a:extLst>
              <a:ext uri="{FF2B5EF4-FFF2-40B4-BE49-F238E27FC236}">
                <a16:creationId xmlns:a16="http://schemas.microsoft.com/office/drawing/2014/main" id="{B017B4DD-72FE-37F1-02F9-25650CAE4DFF}"/>
              </a:ext>
            </a:extLst>
          </p:cNvPr>
          <p:cNvCxnSpPr/>
          <p:nvPr/>
        </p:nvCxnSpPr>
        <p:spPr>
          <a:xfrm flipH="1" flipV="1">
            <a:off x="8682034" y="2522154"/>
            <a:ext cx="14325" cy="1134141"/>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19">
            <a:extLst>
              <a:ext uri="{FF2B5EF4-FFF2-40B4-BE49-F238E27FC236}">
                <a16:creationId xmlns:a16="http://schemas.microsoft.com/office/drawing/2014/main" id="{5AC33305-C135-1D23-6CF9-FFAFC25A97E3}"/>
              </a:ext>
            </a:extLst>
          </p:cNvPr>
          <p:cNvCxnSpPr/>
          <p:nvPr/>
        </p:nvCxnSpPr>
        <p:spPr>
          <a:xfrm>
            <a:off x="8844376" y="4348999"/>
            <a:ext cx="736773" cy="115059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20">
            <a:extLst>
              <a:ext uri="{FF2B5EF4-FFF2-40B4-BE49-F238E27FC236}">
                <a16:creationId xmlns:a16="http://schemas.microsoft.com/office/drawing/2014/main" id="{4BD2E84F-C52E-1988-799B-BC2DCFED25E1}"/>
              </a:ext>
            </a:extLst>
          </p:cNvPr>
          <p:cNvCxnSpPr/>
          <p:nvPr/>
        </p:nvCxnSpPr>
        <p:spPr>
          <a:xfrm flipV="1">
            <a:off x="7632033" y="4457054"/>
            <a:ext cx="683730" cy="957285"/>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1" name="Afbeelding 21" descr="http://www.clker.com/cliparts/b/X/g/A/u/c/switch-blue-hi.png">
            <a:extLst>
              <a:ext uri="{FF2B5EF4-FFF2-40B4-BE49-F238E27FC236}">
                <a16:creationId xmlns:a16="http://schemas.microsoft.com/office/drawing/2014/main" id="{0CC7CB35-9AF4-00A1-4391-FDE283A4F21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5763" y="3836466"/>
            <a:ext cx="703955" cy="440417"/>
          </a:xfrm>
          <a:prstGeom prst="rect">
            <a:avLst/>
          </a:prstGeom>
          <a:noFill/>
          <a:ln>
            <a:noFill/>
          </a:ln>
        </p:spPr>
      </p:pic>
      <p:cxnSp>
        <p:nvCxnSpPr>
          <p:cNvPr id="12" name="Rechte verbindingslijn 22">
            <a:extLst>
              <a:ext uri="{FF2B5EF4-FFF2-40B4-BE49-F238E27FC236}">
                <a16:creationId xmlns:a16="http://schemas.microsoft.com/office/drawing/2014/main" id="{7FE08B25-6B07-C3E8-3977-1E3D449A3962}"/>
              </a:ext>
            </a:extLst>
          </p:cNvPr>
          <p:cNvCxnSpPr/>
          <p:nvPr/>
        </p:nvCxnSpPr>
        <p:spPr>
          <a:xfrm>
            <a:off x="6709502" y="3941201"/>
            <a:ext cx="1606261"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File:WIFI icon.svg">
            <a:extLst>
              <a:ext uri="{FF2B5EF4-FFF2-40B4-BE49-F238E27FC236}">
                <a16:creationId xmlns:a16="http://schemas.microsoft.com/office/drawing/2014/main" id="{DD893FFC-E96B-10C0-D2F1-2DB473B21143}"/>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rot="13148542">
            <a:off x="1765358" y="2184622"/>
            <a:ext cx="3744102" cy="37441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ccess Point AC Pro – Ubiquiti Inc.">
            <a:extLst>
              <a:ext uri="{FF2B5EF4-FFF2-40B4-BE49-F238E27FC236}">
                <a16:creationId xmlns:a16="http://schemas.microsoft.com/office/drawing/2014/main" id="{C2770D45-8051-790E-771F-E84290B656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78117" y="3036742"/>
            <a:ext cx="1850786" cy="185078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Rechte verbindingslijn 23">
            <a:extLst>
              <a:ext uri="{FF2B5EF4-FFF2-40B4-BE49-F238E27FC236}">
                <a16:creationId xmlns:a16="http://schemas.microsoft.com/office/drawing/2014/main" id="{10FDD709-BDD4-18E8-2525-152F9B7CF5D7}"/>
              </a:ext>
            </a:extLst>
          </p:cNvPr>
          <p:cNvCxnSpPr/>
          <p:nvPr/>
        </p:nvCxnSpPr>
        <p:spPr>
          <a:xfrm flipV="1">
            <a:off x="9092807" y="3938418"/>
            <a:ext cx="803131" cy="2783"/>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6" name="Picture 4" descr="Free Laptop SVG, PNG Icon, Symbol. Download Image.">
            <a:extLst>
              <a:ext uri="{FF2B5EF4-FFF2-40B4-BE49-F238E27FC236}">
                <a16:creationId xmlns:a16="http://schemas.microsoft.com/office/drawing/2014/main" id="{CCC872BC-A3B2-AB61-1569-3610503754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3752" y="1389255"/>
            <a:ext cx="1638697" cy="16386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Smart Phone Icon PNG &amp; SVG Design For T-Shirts">
            <a:extLst>
              <a:ext uri="{FF2B5EF4-FFF2-40B4-BE49-F238E27FC236}">
                <a16:creationId xmlns:a16="http://schemas.microsoft.com/office/drawing/2014/main" id="{AB641194-0B11-9361-6DFA-8E5FA1576BD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7315" y="4935696"/>
            <a:ext cx="1491570" cy="149157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Rechte verbindingslijn met pijl 4">
            <a:extLst>
              <a:ext uri="{FF2B5EF4-FFF2-40B4-BE49-F238E27FC236}">
                <a16:creationId xmlns:a16="http://schemas.microsoft.com/office/drawing/2014/main" id="{4E5D9DD9-920F-151B-16FE-A3D1ED79ED34}"/>
              </a:ext>
            </a:extLst>
          </p:cNvPr>
          <p:cNvCxnSpPr/>
          <p:nvPr/>
        </p:nvCxnSpPr>
        <p:spPr>
          <a:xfrm flipH="1" flipV="1">
            <a:off x="2642449" y="2634916"/>
            <a:ext cx="2210290" cy="90236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25">
            <a:extLst>
              <a:ext uri="{FF2B5EF4-FFF2-40B4-BE49-F238E27FC236}">
                <a16:creationId xmlns:a16="http://schemas.microsoft.com/office/drawing/2014/main" id="{2A958938-B0B5-5627-FD13-A775978AEFE9}"/>
              </a:ext>
            </a:extLst>
          </p:cNvPr>
          <p:cNvCxnSpPr/>
          <p:nvPr/>
        </p:nvCxnSpPr>
        <p:spPr>
          <a:xfrm>
            <a:off x="2568885" y="2875549"/>
            <a:ext cx="2283854" cy="85432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Rechte verbindingslijn met pijl 29">
            <a:extLst>
              <a:ext uri="{FF2B5EF4-FFF2-40B4-BE49-F238E27FC236}">
                <a16:creationId xmlns:a16="http://schemas.microsoft.com/office/drawing/2014/main" id="{D63EDFB0-3F52-175F-7705-B751F04C2E00}"/>
              </a:ext>
            </a:extLst>
          </p:cNvPr>
          <p:cNvCxnSpPr/>
          <p:nvPr/>
        </p:nvCxnSpPr>
        <p:spPr>
          <a:xfrm flipH="1">
            <a:off x="2777264" y="4276883"/>
            <a:ext cx="1958892" cy="90552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30">
            <a:extLst>
              <a:ext uri="{FF2B5EF4-FFF2-40B4-BE49-F238E27FC236}">
                <a16:creationId xmlns:a16="http://schemas.microsoft.com/office/drawing/2014/main" id="{1C857CCD-EDDE-EC49-0436-1BAE884B4D4C}"/>
              </a:ext>
            </a:extLst>
          </p:cNvPr>
          <p:cNvCxnSpPr/>
          <p:nvPr/>
        </p:nvCxnSpPr>
        <p:spPr>
          <a:xfrm flipV="1">
            <a:off x="2949475" y="4457054"/>
            <a:ext cx="1903264" cy="88654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76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6818-2B29-BBD7-42E0-A706E42915D5}"/>
              </a:ext>
            </a:extLst>
          </p:cNvPr>
          <p:cNvSpPr>
            <a:spLocks noGrp="1"/>
          </p:cNvSpPr>
          <p:nvPr>
            <p:ph type="title"/>
          </p:nvPr>
        </p:nvSpPr>
        <p:spPr/>
        <p:txBody>
          <a:bodyPr/>
          <a:lstStyle/>
          <a:p>
            <a:r>
              <a:rPr lang="en-US" dirty="0"/>
              <a:t>WNAP - </a:t>
            </a:r>
            <a:r>
              <a:rPr lang="en-US" dirty="0" err="1"/>
              <a:t>Antennes</a:t>
            </a:r>
            <a:endParaRPr lang="LID4096" dirty="0"/>
          </a:p>
        </p:txBody>
      </p:sp>
      <p:sp>
        <p:nvSpPr>
          <p:cNvPr id="4" name="Rechthoek 32">
            <a:extLst>
              <a:ext uri="{FF2B5EF4-FFF2-40B4-BE49-F238E27FC236}">
                <a16:creationId xmlns:a16="http://schemas.microsoft.com/office/drawing/2014/main" id="{02E5AF1D-B233-E4BA-7560-2B69867012C3}"/>
              </a:ext>
            </a:extLst>
          </p:cNvPr>
          <p:cNvSpPr/>
          <p:nvPr/>
        </p:nvSpPr>
        <p:spPr>
          <a:xfrm>
            <a:off x="1088858" y="1486354"/>
            <a:ext cx="4778542" cy="511342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algn="ctr"/>
            <a:endParaRPr lang="nl-BE" sz="3600" dirty="0">
              <a:latin typeface="Barlow Condensed Medium" panose="00000606000000000000" pitchFamily="2" charset="0"/>
            </a:endParaRPr>
          </a:p>
          <a:p>
            <a:pPr algn="ctr"/>
            <a:r>
              <a:rPr lang="nl-BE" sz="3600" dirty="0">
                <a:latin typeface="Barlow Condensed Medium" panose="00000606000000000000" pitchFamily="2" charset="0"/>
              </a:rPr>
              <a:t>interne antenne(s)</a:t>
            </a:r>
          </a:p>
        </p:txBody>
      </p:sp>
      <p:sp>
        <p:nvSpPr>
          <p:cNvPr id="5" name="Rechthoek 33">
            <a:extLst>
              <a:ext uri="{FF2B5EF4-FFF2-40B4-BE49-F238E27FC236}">
                <a16:creationId xmlns:a16="http://schemas.microsoft.com/office/drawing/2014/main" id="{C512BC96-F40A-291E-2209-4DDD50265675}"/>
              </a:ext>
            </a:extLst>
          </p:cNvPr>
          <p:cNvSpPr/>
          <p:nvPr/>
        </p:nvSpPr>
        <p:spPr>
          <a:xfrm>
            <a:off x="6235366" y="1486354"/>
            <a:ext cx="4778542" cy="511342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algn="ctr"/>
            <a:endParaRPr lang="nl-BE" sz="3600" dirty="0">
              <a:latin typeface="Barlow Condensed Medium" panose="00000606000000000000" pitchFamily="2" charset="0"/>
            </a:endParaRPr>
          </a:p>
          <a:p>
            <a:pPr algn="ctr"/>
            <a:r>
              <a:rPr lang="nl-BE" sz="3600" dirty="0">
                <a:latin typeface="Barlow Condensed Medium" panose="00000606000000000000" pitchFamily="2" charset="0"/>
              </a:rPr>
              <a:t>externe antenne(s)</a:t>
            </a:r>
          </a:p>
        </p:txBody>
      </p:sp>
      <p:pic>
        <p:nvPicPr>
          <p:cNvPr id="6" name="Picture 4" descr="Tenda TX3 AX1800 Dual Band WiFi 6 (802.11ax) Gigabit Wireless Router -  Rebel Gaming">
            <a:extLst>
              <a:ext uri="{FF2B5EF4-FFF2-40B4-BE49-F238E27FC236}">
                <a16:creationId xmlns:a16="http://schemas.microsoft.com/office/drawing/2014/main" id="{0A123201-253A-EF50-6344-E30A0156C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150" y="2091167"/>
            <a:ext cx="4993428" cy="49934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ccess Point AC Pro – Ubiquiti Inc.">
            <a:extLst>
              <a:ext uri="{FF2B5EF4-FFF2-40B4-BE49-F238E27FC236}">
                <a16:creationId xmlns:a16="http://schemas.microsoft.com/office/drawing/2014/main" id="{1E6AB59D-17A7-BCE1-4111-606993E32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670" y="2737485"/>
            <a:ext cx="4120515" cy="412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21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EB61-C733-E1AE-D723-A3BBDE290F6A}"/>
              </a:ext>
            </a:extLst>
          </p:cNvPr>
          <p:cNvSpPr>
            <a:spLocks noGrp="1"/>
          </p:cNvSpPr>
          <p:nvPr>
            <p:ph type="title"/>
          </p:nvPr>
        </p:nvSpPr>
        <p:spPr/>
        <p:txBody>
          <a:bodyPr/>
          <a:lstStyle/>
          <a:p>
            <a:r>
              <a:rPr lang="en-US" dirty="0"/>
              <a:t>WNAP - Beamforming</a:t>
            </a:r>
            <a:endParaRPr lang="LID4096" dirty="0"/>
          </a:p>
        </p:txBody>
      </p:sp>
      <p:pic>
        <p:nvPicPr>
          <p:cNvPr id="4" name="Picture 4" descr="Tenda TX3 AX1800 Dual Band WiFi 6 (802.11ax) Gigabit Wireless Router -  Rebel Gaming">
            <a:extLst>
              <a:ext uri="{FF2B5EF4-FFF2-40B4-BE49-F238E27FC236}">
                <a16:creationId xmlns:a16="http://schemas.microsoft.com/office/drawing/2014/main" id="{15886531-7783-7133-32C2-089EBBEB2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372" y="1690688"/>
            <a:ext cx="4993428" cy="49934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ree Laptop SVG, PNG Icon, Symbol. Download Image.">
            <a:extLst>
              <a:ext uri="{FF2B5EF4-FFF2-40B4-BE49-F238E27FC236}">
                <a16:creationId xmlns:a16="http://schemas.microsoft.com/office/drawing/2014/main" id="{52454599-FE27-3160-E0F3-7EAF500C3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126" y="2671720"/>
            <a:ext cx="3327266" cy="33272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Rechte verbindingslijn 13">
            <a:extLst>
              <a:ext uri="{FF2B5EF4-FFF2-40B4-BE49-F238E27FC236}">
                <a16:creationId xmlns:a16="http://schemas.microsoft.com/office/drawing/2014/main" id="{49C28ADD-EB2A-54FC-C70A-43B1F2BF19EA}"/>
              </a:ext>
            </a:extLst>
          </p:cNvPr>
          <p:cNvCxnSpPr/>
          <p:nvPr/>
        </p:nvCxnSpPr>
        <p:spPr>
          <a:xfrm flipV="1">
            <a:off x="3390485" y="3239610"/>
            <a:ext cx="3657600" cy="264612"/>
          </a:xfrm>
          <a:prstGeom prst="line">
            <a:avLst/>
          </a:prstGeom>
          <a:ln w="762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Rechte verbindingslijn 15">
            <a:extLst>
              <a:ext uri="{FF2B5EF4-FFF2-40B4-BE49-F238E27FC236}">
                <a16:creationId xmlns:a16="http://schemas.microsoft.com/office/drawing/2014/main" id="{DA4104D4-B742-6E52-4EBD-807F3A84E3FB}"/>
              </a:ext>
            </a:extLst>
          </p:cNvPr>
          <p:cNvCxnSpPr/>
          <p:nvPr/>
        </p:nvCxnSpPr>
        <p:spPr>
          <a:xfrm flipV="1">
            <a:off x="3600082" y="3512487"/>
            <a:ext cx="4025519" cy="266013"/>
          </a:xfrm>
          <a:prstGeom prst="line">
            <a:avLst/>
          </a:prstGeom>
          <a:ln w="762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Rechte verbindingslijn 16">
            <a:extLst>
              <a:ext uri="{FF2B5EF4-FFF2-40B4-BE49-F238E27FC236}">
                <a16:creationId xmlns:a16="http://schemas.microsoft.com/office/drawing/2014/main" id="{6426D86F-9C75-A61B-DA68-FC6FB70618C6}"/>
              </a:ext>
            </a:extLst>
          </p:cNvPr>
          <p:cNvCxnSpPr/>
          <p:nvPr/>
        </p:nvCxnSpPr>
        <p:spPr>
          <a:xfrm flipV="1">
            <a:off x="3764513" y="3758356"/>
            <a:ext cx="5990678" cy="355900"/>
          </a:xfrm>
          <a:prstGeom prst="line">
            <a:avLst/>
          </a:prstGeom>
          <a:ln w="762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Rechte verbindingslijn 21">
            <a:extLst>
              <a:ext uri="{FF2B5EF4-FFF2-40B4-BE49-F238E27FC236}">
                <a16:creationId xmlns:a16="http://schemas.microsoft.com/office/drawing/2014/main" id="{A1A869B4-FE7F-E2AE-2A03-1B6059288A62}"/>
              </a:ext>
            </a:extLst>
          </p:cNvPr>
          <p:cNvCxnSpPr/>
          <p:nvPr/>
        </p:nvCxnSpPr>
        <p:spPr>
          <a:xfrm flipV="1">
            <a:off x="3975894" y="4072112"/>
            <a:ext cx="6284623" cy="342270"/>
          </a:xfrm>
          <a:prstGeom prst="line">
            <a:avLst/>
          </a:prstGeom>
          <a:ln w="7620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73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A345-7149-43F6-0ABA-51086B7AF834}"/>
              </a:ext>
            </a:extLst>
          </p:cNvPr>
          <p:cNvSpPr>
            <a:spLocks noGrp="1"/>
          </p:cNvSpPr>
          <p:nvPr>
            <p:ph type="title"/>
          </p:nvPr>
        </p:nvSpPr>
        <p:spPr/>
        <p:txBody>
          <a:bodyPr/>
          <a:lstStyle/>
          <a:p>
            <a:r>
              <a:rPr lang="en-US" dirty="0"/>
              <a:t>SSID – Service Set Identifier</a:t>
            </a:r>
            <a:endParaRPr lang="LID4096" dirty="0"/>
          </a:p>
        </p:txBody>
      </p:sp>
      <p:pic>
        <p:nvPicPr>
          <p:cNvPr id="4" name="Picture 2" descr="File:WIFI icon.svg">
            <a:extLst>
              <a:ext uri="{FF2B5EF4-FFF2-40B4-BE49-F238E27FC236}">
                <a16:creationId xmlns:a16="http://schemas.microsoft.com/office/drawing/2014/main" id="{FF3F2B8D-3E54-7A9A-78E2-AD19B3944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558864">
            <a:off x="6706324" y="2312958"/>
            <a:ext cx="3744102" cy="37441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ccess Point AC Pro – Ubiquiti Inc.">
            <a:extLst>
              <a:ext uri="{FF2B5EF4-FFF2-40B4-BE49-F238E27FC236}">
                <a16:creationId xmlns:a16="http://schemas.microsoft.com/office/drawing/2014/main" id="{00BE62CF-AC25-E6A6-A5BB-D8500980F3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7670" y="2065269"/>
            <a:ext cx="1170983" cy="11709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B90005-7125-6755-64CD-4F63EB9280C0}"/>
              </a:ext>
            </a:extLst>
          </p:cNvPr>
          <p:cNvSpPr txBox="1"/>
          <p:nvPr/>
        </p:nvSpPr>
        <p:spPr>
          <a:xfrm>
            <a:off x="838200" y="2065269"/>
            <a:ext cx="4439653" cy="1384995"/>
          </a:xfrm>
          <a:prstGeom prst="rect">
            <a:avLst/>
          </a:prstGeom>
          <a:noFill/>
        </p:spPr>
        <p:txBody>
          <a:bodyPr wrap="square" rtlCol="0">
            <a:spAutoFit/>
          </a:bodyPr>
          <a:lstStyle/>
          <a:p>
            <a:r>
              <a:rPr lang="en-US" sz="2800" dirty="0"/>
              <a:t>Elke WNAP </a:t>
            </a:r>
            <a:r>
              <a:rPr lang="en-US" sz="2800" dirty="0" err="1"/>
              <a:t>zend</a:t>
            </a:r>
            <a:r>
              <a:rPr lang="en-US" sz="2800" dirty="0"/>
              <a:t> het </a:t>
            </a:r>
            <a:r>
              <a:rPr lang="en-US" sz="2800" dirty="0" err="1"/>
              <a:t>signaal</a:t>
            </a:r>
            <a:r>
              <a:rPr lang="en-US" sz="2800" dirty="0"/>
              <a:t> </a:t>
            </a:r>
            <a:r>
              <a:rPr lang="en-US" sz="2800" dirty="0" err="1"/>
              <a:t>uit</a:t>
            </a:r>
            <a:r>
              <a:rPr lang="en-US" sz="2800" dirty="0"/>
              <a:t> </a:t>
            </a:r>
            <a:r>
              <a:rPr lang="en-US" sz="2800" dirty="0" err="1"/>
              <a:t>onder</a:t>
            </a:r>
            <a:r>
              <a:rPr lang="en-US" sz="2800" dirty="0"/>
              <a:t> de naam van het network (SSID)</a:t>
            </a:r>
            <a:endParaRPr lang="LID4096" sz="2800" dirty="0"/>
          </a:p>
        </p:txBody>
      </p:sp>
    </p:spTree>
    <p:extLst>
      <p:ext uri="{BB962C8B-B14F-4D97-AF65-F5344CB8AC3E}">
        <p14:creationId xmlns:p14="http://schemas.microsoft.com/office/powerpoint/2010/main" val="94530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D915-1D52-2470-B9FC-151365C496CE}"/>
              </a:ext>
            </a:extLst>
          </p:cNvPr>
          <p:cNvSpPr>
            <a:spLocks noGrp="1"/>
          </p:cNvSpPr>
          <p:nvPr>
            <p:ph type="title"/>
          </p:nvPr>
        </p:nvSpPr>
        <p:spPr>
          <a:xfrm>
            <a:off x="392344" y="408986"/>
            <a:ext cx="10515600" cy="1325563"/>
          </a:xfrm>
        </p:spPr>
        <p:txBody>
          <a:bodyPr/>
          <a:lstStyle/>
          <a:p>
            <a:r>
              <a:rPr lang="en-US" dirty="0"/>
              <a:t>Repeater</a:t>
            </a:r>
            <a:endParaRPr lang="LID4096" dirty="0"/>
          </a:p>
        </p:txBody>
      </p:sp>
      <p:sp>
        <p:nvSpPr>
          <p:cNvPr id="4" name="Ovaal 16">
            <a:extLst>
              <a:ext uri="{FF2B5EF4-FFF2-40B4-BE49-F238E27FC236}">
                <a16:creationId xmlns:a16="http://schemas.microsoft.com/office/drawing/2014/main" id="{042329CF-4222-E8D6-FE7E-F9E079BAE6D2}"/>
              </a:ext>
            </a:extLst>
          </p:cNvPr>
          <p:cNvSpPr/>
          <p:nvPr/>
        </p:nvSpPr>
        <p:spPr>
          <a:xfrm>
            <a:off x="1795612" y="0"/>
            <a:ext cx="7200000" cy="7200000"/>
          </a:xfrm>
          <a:prstGeom prst="ellipse">
            <a:avLst/>
          </a:prstGeom>
          <a:solidFill>
            <a:schemeClr val="accent2">
              <a:alpha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sp>
        <p:nvSpPr>
          <p:cNvPr id="5" name="Ovaal 13">
            <a:extLst>
              <a:ext uri="{FF2B5EF4-FFF2-40B4-BE49-F238E27FC236}">
                <a16:creationId xmlns:a16="http://schemas.microsoft.com/office/drawing/2014/main" id="{CF2BFD98-5301-27C4-826D-D8CB53187A6D}"/>
              </a:ext>
            </a:extLst>
          </p:cNvPr>
          <p:cNvSpPr/>
          <p:nvPr/>
        </p:nvSpPr>
        <p:spPr>
          <a:xfrm>
            <a:off x="4810120" y="0"/>
            <a:ext cx="7200000" cy="7200000"/>
          </a:xfrm>
          <a:prstGeom prst="ellipse">
            <a:avLst/>
          </a:prstGeom>
          <a:solidFill>
            <a:srgbClr val="1B2F4D">
              <a:alpha val="8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p>
        </p:txBody>
      </p:sp>
      <p:pic>
        <p:nvPicPr>
          <p:cNvPr id="6" name="Picture 2" descr="Access Point AC Pro – Ubiquiti Inc.">
            <a:extLst>
              <a:ext uri="{FF2B5EF4-FFF2-40B4-BE49-F238E27FC236}">
                <a16:creationId xmlns:a16="http://schemas.microsoft.com/office/drawing/2014/main" id="{869D01F1-5F98-D301-7D2E-D598C57EDB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629" y="3014509"/>
            <a:ext cx="1170983" cy="117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AP-1325 DAP 1325 N300 WiFi Range Extender | D-Link">
            <a:extLst>
              <a:ext uri="{FF2B5EF4-FFF2-40B4-BE49-F238E27FC236}">
                <a16:creationId xmlns:a16="http://schemas.microsoft.com/office/drawing/2014/main" id="{D6683853-99CC-8B87-D179-EC69033E73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4919" y="2720353"/>
            <a:ext cx="2604691" cy="1465139"/>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20">
            <a:extLst>
              <a:ext uri="{FF2B5EF4-FFF2-40B4-BE49-F238E27FC236}">
                <a16:creationId xmlns:a16="http://schemas.microsoft.com/office/drawing/2014/main" id="{8BE65E70-95C3-E4E2-27CB-ADC4CB3DF025}"/>
              </a:ext>
            </a:extLst>
          </p:cNvPr>
          <p:cNvSpPr/>
          <p:nvPr/>
        </p:nvSpPr>
        <p:spPr>
          <a:xfrm>
            <a:off x="3606735" y="4185492"/>
            <a:ext cx="4086818" cy="1410372"/>
          </a:xfrm>
          <a:prstGeom prst="rect">
            <a:avLst/>
          </a:prstGeom>
          <a:solidFill>
            <a:srgbClr val="254169">
              <a:alpha val="7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latin typeface="Barlow Condensed Medium" panose="00000606000000000000" pitchFamily="2" charset="0"/>
              </a:rPr>
              <a:t>range </a:t>
            </a:r>
            <a:r>
              <a:rPr lang="nl-BE" sz="3600" dirty="0" err="1">
                <a:latin typeface="Barlow Condensed Medium" panose="00000606000000000000" pitchFamily="2" charset="0"/>
              </a:rPr>
              <a:t>extender</a:t>
            </a:r>
            <a:br>
              <a:rPr lang="nl-BE" sz="3600" dirty="0">
                <a:latin typeface="Barlow Condensed Medium" panose="00000606000000000000" pitchFamily="2" charset="0"/>
              </a:rPr>
            </a:br>
            <a:r>
              <a:rPr lang="nl-BE" sz="3600" dirty="0">
                <a:latin typeface="Barlow Condensed Medium" panose="00000606000000000000" pitchFamily="2" charset="0"/>
              </a:rPr>
              <a:t>draadloze </a:t>
            </a:r>
            <a:r>
              <a:rPr lang="nl-BE" sz="3600" dirty="0" err="1">
                <a:latin typeface="Barlow Condensed Medium" panose="00000606000000000000" pitchFamily="2" charset="0"/>
              </a:rPr>
              <a:t>repeater</a:t>
            </a:r>
            <a:endParaRPr lang="nl-BE" sz="3600" dirty="0">
              <a:latin typeface="Barlow Condensed Medium" panose="00000606000000000000" pitchFamily="2" charset="0"/>
            </a:endParaRPr>
          </a:p>
        </p:txBody>
      </p:sp>
      <p:pic>
        <p:nvPicPr>
          <p:cNvPr id="9" name="Picture 4" descr="Free Laptop SVG, PNG Icon, Symbol. Download Image.">
            <a:extLst>
              <a:ext uri="{FF2B5EF4-FFF2-40B4-BE49-F238E27FC236}">
                <a16:creationId xmlns:a16="http://schemas.microsoft.com/office/drawing/2014/main" id="{CBAABDF0-F82A-9EE9-E1A9-BF8B35EB68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2544" y="2551530"/>
            <a:ext cx="1915443" cy="191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48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399</TotalTime>
  <Words>7929</Words>
  <Application>Microsoft Office PowerPoint</Application>
  <PresentationFormat>Widescreen</PresentationFormat>
  <Paragraphs>651</Paragraphs>
  <Slides>96</Slides>
  <Notes>94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Aptos</vt:lpstr>
      <vt:lpstr>Aptos Display</vt:lpstr>
      <vt:lpstr>Arial</vt:lpstr>
      <vt:lpstr>Barlow Condensed</vt:lpstr>
      <vt:lpstr>Barlow Condensed Medium</vt:lpstr>
      <vt:lpstr>Trebuchet MS</vt:lpstr>
      <vt:lpstr>Wingdings</vt:lpstr>
      <vt:lpstr>Office Theme</vt:lpstr>
      <vt:lpstr>Thuisnetwerken</vt:lpstr>
      <vt:lpstr>Netwerkkaarten</vt:lpstr>
      <vt:lpstr>Desktop</vt:lpstr>
      <vt:lpstr>Laptop</vt:lpstr>
      <vt:lpstr>Aparte Netwerkinterface Desktop</vt:lpstr>
      <vt:lpstr>Aparte Netwerkinterface Laptop</vt:lpstr>
      <vt:lpstr>Aparte Netwerkinterface zonder netwerkkaart</vt:lpstr>
      <vt:lpstr>Transmissiemedia &amp; Connectoren</vt:lpstr>
      <vt:lpstr>Kabels</vt:lpstr>
      <vt:lpstr>Commercial Building Telecommunications Cabling standard</vt:lpstr>
      <vt:lpstr>CPR – Construction Products Regulation</vt:lpstr>
      <vt:lpstr>Coaxiale kabel</vt:lpstr>
      <vt:lpstr>2 types Coax</vt:lpstr>
      <vt:lpstr>Crosstalk</vt:lpstr>
      <vt:lpstr>Twisted pair kabels</vt:lpstr>
      <vt:lpstr>UTP – Unshielded Twisted Pair</vt:lpstr>
      <vt:lpstr>STP – Shielded Twisted Pair</vt:lpstr>
      <vt:lpstr>FTP – Foiled Twister Pair</vt:lpstr>
      <vt:lpstr>SFTP – Shielded Foiled Twisted Pair</vt:lpstr>
      <vt:lpstr>Twisted Pair Categoriën</vt:lpstr>
      <vt:lpstr>Materiaal Twisted Pair</vt:lpstr>
      <vt:lpstr>RJ-45</vt:lpstr>
      <vt:lpstr>Cable Color Coding</vt:lpstr>
      <vt:lpstr>Glasvezelkabel</vt:lpstr>
      <vt:lpstr>Glasvezel +</vt:lpstr>
      <vt:lpstr>Glasvezel -</vt:lpstr>
      <vt:lpstr>Opbouw</vt:lpstr>
      <vt:lpstr>Glasvezelkabel lichtsignaal</vt:lpstr>
      <vt:lpstr>Glasvezelkabel lichtsignaal</vt:lpstr>
      <vt:lpstr>FTTC – Fiber To The Curb</vt:lpstr>
      <vt:lpstr>FTTH – Fiber To The Home</vt:lpstr>
      <vt:lpstr>PLC – Powerline Communicatie</vt:lpstr>
      <vt:lpstr>PLC – Powerline Communicatie</vt:lpstr>
      <vt:lpstr>PLC – Powerline Communicatie</vt:lpstr>
      <vt:lpstr>PLC beveiliging</vt:lpstr>
      <vt:lpstr>PLC Adapter</vt:lpstr>
      <vt:lpstr>Wifi</vt:lpstr>
      <vt:lpstr>PowerPoint Presentation</vt:lpstr>
      <vt:lpstr>Snelheid WiFi begrensd door</vt:lpstr>
      <vt:lpstr>Wifi - Deadspot</vt:lpstr>
      <vt:lpstr>Wifi - Antenne</vt:lpstr>
      <vt:lpstr>NAP – Network Access Point</vt:lpstr>
      <vt:lpstr>Hotspot</vt:lpstr>
      <vt:lpstr>Mesh netwerk</vt:lpstr>
      <vt:lpstr>Alternatieve draadloze technieken</vt:lpstr>
      <vt:lpstr>IrDA – Infrarood Data Association</vt:lpstr>
      <vt:lpstr>SWAP – Shared Wireless Access Protocol</vt:lpstr>
      <vt:lpstr>Bluetooth</vt:lpstr>
      <vt:lpstr>Bluetooth</vt:lpstr>
      <vt:lpstr>Z-Wave</vt:lpstr>
      <vt:lpstr>Z-wave : Mesh</vt:lpstr>
      <vt:lpstr>Zigbee</vt:lpstr>
      <vt:lpstr>Lifi</vt:lpstr>
      <vt:lpstr>Lifi +</vt:lpstr>
      <vt:lpstr>Lifi +</vt:lpstr>
      <vt:lpstr>Lifi -</vt:lpstr>
      <vt:lpstr>NFC – Near-Field Communication</vt:lpstr>
      <vt:lpstr>NFC-tag</vt:lpstr>
      <vt:lpstr>NFC-toepassingen</vt:lpstr>
      <vt:lpstr>Netwerkverdeeldozen</vt:lpstr>
      <vt:lpstr>Netwerkverdeeldozen</vt:lpstr>
      <vt:lpstr>Repeater en hub</vt:lpstr>
      <vt:lpstr>Repeater</vt:lpstr>
      <vt:lpstr>Repeater</vt:lpstr>
      <vt:lpstr>Hub</vt:lpstr>
      <vt:lpstr>Hub</vt:lpstr>
      <vt:lpstr>Hub</vt:lpstr>
      <vt:lpstr>PowerPoint Presentation</vt:lpstr>
      <vt:lpstr>Hub  –  Uplink-poort</vt:lpstr>
      <vt:lpstr>Switch(ing hub)</vt:lpstr>
      <vt:lpstr>Switch</vt:lpstr>
      <vt:lpstr>Switch</vt:lpstr>
      <vt:lpstr>Switch</vt:lpstr>
      <vt:lpstr>Switch</vt:lpstr>
      <vt:lpstr>Switch - Flooding</vt:lpstr>
      <vt:lpstr>Switch</vt:lpstr>
      <vt:lpstr>Switch</vt:lpstr>
      <vt:lpstr>Switch</vt:lpstr>
      <vt:lpstr>Managed Switch</vt:lpstr>
      <vt:lpstr>Managed Switch</vt:lpstr>
      <vt:lpstr>Stack</vt:lpstr>
      <vt:lpstr>Store &amp; Forwarding</vt:lpstr>
      <vt:lpstr>Cut Through / Hot Potato</vt:lpstr>
      <vt:lpstr>Fragment Free</vt:lpstr>
      <vt:lpstr>Bridge</vt:lpstr>
      <vt:lpstr>Bridge</vt:lpstr>
      <vt:lpstr>Converting Bridge</vt:lpstr>
      <vt:lpstr>Router</vt:lpstr>
      <vt:lpstr>Router</vt:lpstr>
      <vt:lpstr>Router</vt:lpstr>
      <vt:lpstr>WNAP – Wireless Network Access Point</vt:lpstr>
      <vt:lpstr>WNAP – Wireless Network Access Point</vt:lpstr>
      <vt:lpstr>WNAP - Antennes</vt:lpstr>
      <vt:lpstr>WNAP - Beamforming</vt:lpstr>
      <vt:lpstr>SSID – Service Set Identifier</vt:lpstr>
      <vt:lpstr>Repeater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Vital Vercleyen | Benedictuspoort</dc:creator>
  <cp:lastModifiedBy>Vital Vercleyen | Benedictuspoort</cp:lastModifiedBy>
  <cp:revision>50</cp:revision>
  <dcterms:created xsi:type="dcterms:W3CDTF">2025-10-09T11:30:47Z</dcterms:created>
  <dcterms:modified xsi:type="dcterms:W3CDTF">2025-11-18T14:51:53Z</dcterms:modified>
</cp:coreProperties>
</file>